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2"/>
  </p:notesMasterIdLst>
  <p:sldIdLst>
    <p:sldId id="259" r:id="rId2"/>
    <p:sldId id="290" r:id="rId3"/>
    <p:sldId id="416" r:id="rId4"/>
    <p:sldId id="415" r:id="rId5"/>
    <p:sldId id="281" r:id="rId6"/>
    <p:sldId id="417" r:id="rId7"/>
    <p:sldId id="297" r:id="rId8"/>
    <p:sldId id="418" r:id="rId9"/>
    <p:sldId id="419" r:id="rId10"/>
    <p:sldId id="29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ENE BORDIN DAL PONT" initials="IBDP" lastIdx="2" clrIdx="0">
    <p:extLst>
      <p:ext uri="{19B8F6BF-5375-455C-9EA6-DF929625EA0E}">
        <p15:presenceInfo xmlns:p15="http://schemas.microsoft.com/office/powerpoint/2012/main" userId="S-1-5-21-2901163039-3281240111-3707936290-2399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831B"/>
    <a:srgbClr val="FFA401"/>
    <a:srgbClr val="E81F76"/>
    <a:srgbClr val="ED6B1C"/>
    <a:srgbClr val="AE4B0E"/>
    <a:srgbClr val="FAD7C2"/>
    <a:srgbClr val="FCE4EE"/>
    <a:srgbClr val="F9BFD8"/>
    <a:srgbClr val="903189"/>
    <a:srgbClr val="1899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56"/>
  </p:normalViewPr>
  <p:slideViewPr>
    <p:cSldViewPr snapToGrid="0" snapToObjects="1">
      <p:cViewPr varScale="1">
        <p:scale>
          <a:sx n="105" d="100"/>
          <a:sy n="105" d="100"/>
        </p:scale>
        <p:origin x="132" y="31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0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7-07T16:28:38.996" idx="1">
    <p:pos x="1107" y="3160"/>
    <p:text>vous pouvez remplacer ce contact par le votre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7-07T16:30:33.900" idx="2">
    <p:pos x="7152" y="384"/>
    <p:text>insérer le logo de votre établissement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F6ACF-7C35-46AF-8E9B-5EADAD4BA3A9}" type="datetimeFigureOut">
              <a:rPr lang="fr-FR" smtClean="0"/>
              <a:t>10/07/2023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67A97-DF5D-4EFF-A1E6-70275BE9A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989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17977B5-1B6A-46DE-907E-01ACB5E26A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21389"/>
            <a:ext cx="12259289" cy="6900778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BEFF357-CB03-454E-8F3D-94B79028FF88}"/>
              </a:ext>
            </a:extLst>
          </p:cNvPr>
          <p:cNvCxnSpPr>
            <a:cxnSpLocks/>
          </p:cNvCxnSpPr>
          <p:nvPr userDrawn="1"/>
        </p:nvCxnSpPr>
        <p:spPr>
          <a:xfrm>
            <a:off x="4970032" y="4980791"/>
            <a:ext cx="0" cy="154910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23D2CDC0-EF4B-4444-97C6-96623142AC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27" y="4020910"/>
            <a:ext cx="11643346" cy="61038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Titre de la présentation</a:t>
            </a:r>
            <a:endParaRPr lang="en-US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50570DF-58E9-E549-B08F-721929312E3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629168" y="4980790"/>
            <a:ext cx="6288497" cy="446616"/>
          </a:xfrm>
        </p:spPr>
        <p:txBody>
          <a:bodyPr>
            <a:noAutofit/>
          </a:bodyPr>
          <a:lstStyle>
            <a:lvl1pPr marL="0" indent="0">
              <a:buClr>
                <a:schemeClr val="accent6">
                  <a:lumMod val="50000"/>
                </a:schemeClr>
              </a:buClr>
              <a:buFont typeface="+mj-lt"/>
              <a:buNone/>
              <a:defRPr sz="1800" i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Présentée par Prénom NOM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DC742BDA-D8A9-A047-92ED-74635E483C1D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629169" y="6227717"/>
            <a:ext cx="4310896" cy="302174"/>
          </a:xfrm>
        </p:spPr>
        <p:txBody>
          <a:bodyPr>
            <a:noAutofit/>
          </a:bodyPr>
          <a:lstStyle>
            <a:lvl1pPr marL="0" indent="0">
              <a:buClr>
                <a:schemeClr val="accent6">
                  <a:lumMod val="50000"/>
                </a:schemeClr>
              </a:buClr>
              <a:buFont typeface="+mj-lt"/>
              <a:buNone/>
              <a:defRPr sz="1600" i="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Date, Lieu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CDDCC5B-71C7-A64C-8B21-6E6FDF0B5C5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321" y="4980790"/>
            <a:ext cx="4310896" cy="1549101"/>
          </a:xfrm>
        </p:spPr>
        <p:txBody>
          <a:bodyPr>
            <a:noAutofit/>
          </a:bodyPr>
          <a:lstStyle>
            <a:lvl1pPr marL="0" indent="0">
              <a:buClr>
                <a:schemeClr val="accent6">
                  <a:lumMod val="50000"/>
                </a:schemeClr>
              </a:buClr>
              <a:buFont typeface="+mj-lt"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Chapitres de votre présentation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AA280AE-A914-B341-B9E3-57FBA88C8B35}"/>
              </a:ext>
            </a:extLst>
          </p:cNvPr>
          <p:cNvSpPr txBox="1"/>
          <p:nvPr userDrawn="1"/>
        </p:nvSpPr>
        <p:spPr>
          <a:xfrm>
            <a:off x="5629169" y="5427406"/>
            <a:ext cx="431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i="1" dirty="0">
                <a:solidFill>
                  <a:schemeClr val="accent6">
                    <a:lumMod val="50000"/>
                  </a:schemeClr>
                </a:solidFill>
              </a:rPr>
              <a:t>Coordination nationale CLES</a:t>
            </a:r>
          </a:p>
        </p:txBody>
      </p:sp>
    </p:spTree>
    <p:extLst>
      <p:ext uri="{BB962C8B-B14F-4D97-AF65-F5344CB8AC3E}">
        <p14:creationId xmlns:p14="http://schemas.microsoft.com/office/powerpoint/2010/main" val="2608302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C1592A-6BF1-604F-813F-3F6AB2B1D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DE5E95E-EDC6-B643-B59D-AF08D4AFC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91737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BC4A0A-9780-3B46-9E51-06FF17F8F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1B9F08-D8B9-7A47-9DE0-FDD0BD4BD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71327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6ABAD0-3A53-4D4E-A9C0-6651B49FE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666F71-EE66-0643-B02C-CA0518033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37265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44C00B-6903-AE43-A49F-3CBEFF2F7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D4CD27-95DA-724C-A0B8-8933AFFF9A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1F5508-E269-3F47-B6F7-ADC8DFBAD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22950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24CBB-B776-BB4B-89AF-505D80966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77389A-50AE-7647-B4C6-54A47377A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454CA5-6C77-C543-8F04-725D07B51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3138E8F-1BCD-164A-996B-35A1B213AB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CAFCA88-5D5D-CC4C-982C-22D054E480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51693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A47BDC-A619-7345-98A9-1A18F5785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007228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830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86C951-C361-B541-92D0-E3923E5F8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B9840F-8182-EA4D-9D65-9949F7A2F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D6070F2-2EAA-B64E-9C5F-2727065F9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92767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0570C7-F700-C248-BCDE-ED2C3FAE2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BC86C41-6764-8842-A0FC-53E7AF4BA5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BB7BF39-40EA-3444-81CB-3F32B8CA1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99599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1CC7E4-5C68-0343-BC97-137AAE525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7AEE172-B28E-8744-BB7D-D79F84EE4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7268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5A44B4A7-696A-0544-A7A9-4B78B0E273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286" y="0"/>
            <a:ext cx="12174693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4663" y="365125"/>
            <a:ext cx="9969136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Sommaire</a:t>
            </a:r>
            <a:endParaRPr lang="en-US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9923E66-ADBF-C841-A657-DE105BC4791B}"/>
              </a:ext>
            </a:extLst>
          </p:cNvPr>
          <p:cNvCxnSpPr>
            <a:cxnSpLocks/>
          </p:cNvCxnSpPr>
          <p:nvPr userDrawn="1"/>
        </p:nvCxnSpPr>
        <p:spPr>
          <a:xfrm>
            <a:off x="1190897" y="365125"/>
            <a:ext cx="0" cy="1325563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2FE45BC-E627-2640-A6A6-C4CD2787ED9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12126" y="2205319"/>
            <a:ext cx="9035324" cy="4287556"/>
          </a:xfrm>
        </p:spPr>
        <p:txBody>
          <a:bodyPr>
            <a:noAutofit/>
          </a:bodyPr>
          <a:lstStyle>
            <a:lvl1pPr marL="228600" indent="-228600">
              <a:buClr>
                <a:schemeClr val="accent6">
                  <a:lumMod val="50000"/>
                </a:schemeClr>
              </a:buClr>
              <a:buFont typeface="+mj-lt"/>
              <a:buAutoNum type="arabicPeriod"/>
              <a:defRPr sz="2400">
                <a:solidFill>
                  <a:srgbClr val="8D378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Sujet 1</a:t>
            </a:r>
            <a:br>
              <a:rPr lang="fr-FR" dirty="0"/>
            </a:br>
            <a:endParaRPr lang="fr-FR" dirty="0"/>
          </a:p>
          <a:p>
            <a:pPr lvl="0"/>
            <a:r>
              <a:rPr lang="fr-FR" dirty="0"/>
              <a:t>Sujet 2</a:t>
            </a:r>
            <a:br>
              <a:rPr lang="fr-FR" dirty="0"/>
            </a:br>
            <a:endParaRPr lang="fr-FR" dirty="0"/>
          </a:p>
          <a:p>
            <a:pPr lvl="0"/>
            <a:r>
              <a:rPr lang="fr-FR" dirty="0"/>
              <a:t>Sujet 3</a:t>
            </a:r>
            <a:br>
              <a:rPr lang="fr-FR" dirty="0"/>
            </a:br>
            <a:endParaRPr lang="fr-FR" dirty="0"/>
          </a:p>
          <a:p>
            <a:pPr lvl="0"/>
            <a:r>
              <a:rPr lang="fr-FR" dirty="0"/>
              <a:t>Sujet 4</a:t>
            </a:r>
            <a:br>
              <a:rPr lang="fr-FR" dirty="0"/>
            </a:br>
            <a:endParaRPr lang="fr-FR" dirty="0"/>
          </a:p>
          <a:p>
            <a:pPr lvl="0"/>
            <a:r>
              <a:rPr lang="fr-FR" dirty="0"/>
              <a:t>Sujet 5</a:t>
            </a:r>
          </a:p>
        </p:txBody>
      </p:sp>
    </p:spTree>
    <p:extLst>
      <p:ext uri="{BB962C8B-B14F-4D97-AF65-F5344CB8AC3E}">
        <p14:creationId xmlns:p14="http://schemas.microsoft.com/office/powerpoint/2010/main" val="2607240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FC112DE-AC16-BF47-9744-C0A2E812E2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13B67C7-18A0-CA44-BD1C-42BDBF6AF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08362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9EA8-5AFA-AB4E-84B7-800015085D67}" type="datetimeFigureOut">
              <a:rPr lang="fr-FR" smtClean="0"/>
              <a:t>10/07/2023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C7FC-0781-9848-B302-BB24C4BEBC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8141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9EA8-5AFA-AB4E-84B7-800015085D67}" type="datetimeFigureOut">
              <a:rPr lang="fr-FR" smtClean="0"/>
              <a:t>10/07/2023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C7FC-0781-9848-B302-BB24C4BEBC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851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9EA8-5AFA-AB4E-84B7-800015085D67}" type="datetimeFigureOut">
              <a:rPr lang="fr-FR" smtClean="0"/>
              <a:t>10/07/2023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C7FC-0781-9848-B302-BB24C4BEBC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738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9EA8-5AFA-AB4E-84B7-800015085D67}" type="datetimeFigureOut">
              <a:rPr lang="fr-FR" smtClean="0"/>
              <a:t>10/07/2023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C7FC-0781-9848-B302-BB24C4BEBC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3942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9EA8-5AFA-AB4E-84B7-800015085D67}" type="datetimeFigureOut">
              <a:rPr lang="fr-FR" smtClean="0"/>
              <a:t>10/07/2023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C7FC-0781-9848-B302-BB24C4BEBC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9486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9EA8-5AFA-AB4E-84B7-800015085D67}" type="datetimeFigureOut">
              <a:rPr lang="fr-FR" smtClean="0"/>
              <a:t>10/07/2023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C7FC-0781-9848-B302-BB24C4BEBC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247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9EA8-5AFA-AB4E-84B7-800015085D67}" type="datetimeFigureOut">
              <a:rPr lang="fr-FR" smtClean="0"/>
              <a:t>10/07/2023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C7FC-0781-9848-B302-BB24C4BEBC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56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9EA8-5AFA-AB4E-84B7-800015085D67}" type="datetimeFigureOut">
              <a:rPr lang="fr-FR" smtClean="0"/>
              <a:t>10/07/2023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C7FC-0781-9848-B302-BB24C4BEBC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913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3D2D7ED-5AD4-8141-A4B8-09CC6D34E8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286" y="0"/>
            <a:ext cx="12174693" cy="68579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90896" y="2205319"/>
            <a:ext cx="10156553" cy="4287556"/>
          </a:xfrm>
        </p:spPr>
        <p:txBody>
          <a:bodyPr>
            <a:noAutofit/>
          </a:bodyPr>
          <a:lstStyle>
            <a:lvl1pPr marL="0" indent="0">
              <a:buClr>
                <a:schemeClr val="accent6">
                  <a:lumMod val="50000"/>
                </a:schemeClr>
              </a:buClr>
              <a:buFont typeface="+mj-lt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Corps de texte de la diapositive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8897ACE8-8BC5-E84D-B344-DD4F1A9A5913}"/>
              </a:ext>
            </a:extLst>
          </p:cNvPr>
          <p:cNvCxnSpPr>
            <a:cxnSpLocks/>
          </p:cNvCxnSpPr>
          <p:nvPr userDrawn="1"/>
        </p:nvCxnSpPr>
        <p:spPr>
          <a:xfrm>
            <a:off x="1190897" y="365125"/>
            <a:ext cx="0" cy="1325563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85E6FFA8-FF39-A043-92DB-203AF9A8DB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4663" y="365125"/>
            <a:ext cx="9969136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Titre de votre chapitre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12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90896" y="2205319"/>
            <a:ext cx="10156553" cy="4287556"/>
          </a:xfrm>
        </p:spPr>
        <p:txBody>
          <a:bodyPr>
            <a:noAutofit/>
          </a:bodyPr>
          <a:lstStyle>
            <a:lvl1pPr marL="0" indent="0">
              <a:buClr>
                <a:schemeClr val="accent6">
                  <a:lumMod val="50000"/>
                </a:schemeClr>
              </a:buClr>
              <a:buFont typeface="+mj-lt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Corps de texte de la diapositive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8897ACE8-8BC5-E84D-B344-DD4F1A9A5913}"/>
              </a:ext>
            </a:extLst>
          </p:cNvPr>
          <p:cNvCxnSpPr>
            <a:cxnSpLocks/>
          </p:cNvCxnSpPr>
          <p:nvPr userDrawn="1"/>
        </p:nvCxnSpPr>
        <p:spPr>
          <a:xfrm>
            <a:off x="1190897" y="365125"/>
            <a:ext cx="0" cy="1325563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1B528B63-CB16-344F-BDB1-188AA0CC06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4663" y="365125"/>
            <a:ext cx="9969136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Titre de votre chapitre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257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3D2D7ED-5AD4-8141-A4B8-09CC6D34E8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286" y="0"/>
            <a:ext cx="12174693" cy="68579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19130" y="2205319"/>
            <a:ext cx="9028319" cy="4287556"/>
          </a:xfrm>
        </p:spPr>
        <p:txBody>
          <a:bodyPr>
            <a:noAutofit/>
          </a:bodyPr>
          <a:lstStyle>
            <a:lvl1pPr marL="0" indent="0">
              <a:buClr>
                <a:schemeClr val="accent6">
                  <a:lumMod val="50000"/>
                </a:schemeClr>
              </a:buClr>
              <a:buFont typeface="+mj-lt"/>
              <a:buNone/>
              <a:defRPr sz="40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Citation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6B11D26-BE6D-A54E-9A57-EB1BC372ABB4}"/>
              </a:ext>
            </a:extLst>
          </p:cNvPr>
          <p:cNvSpPr txBox="1"/>
          <p:nvPr userDrawn="1"/>
        </p:nvSpPr>
        <p:spPr>
          <a:xfrm>
            <a:off x="1325217" y="424070"/>
            <a:ext cx="117944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900" b="0" i="0" u="none" strike="noStrike" kern="1200" dirty="0">
                <a:solidFill>
                  <a:schemeClr val="accent1"/>
                </a:solidFill>
                <a:effectLst/>
                <a:latin typeface="Abadi MT Condensed Light" panose="020B0306030101010103" pitchFamily="34" charset="77"/>
                <a:ea typeface="+mn-ea"/>
                <a:cs typeface="Arial" panose="020B0604020202020204" pitchFamily="34" charset="0"/>
              </a:rPr>
              <a:t>“</a:t>
            </a:r>
            <a:endParaRPr lang="fr-FR" sz="19900" dirty="0">
              <a:solidFill>
                <a:schemeClr val="accent1"/>
              </a:solidFill>
              <a:latin typeface="Abadi MT Condensed Light" panose="020B0306030101010103" pitchFamily="34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220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ée ou conce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3D2D7ED-5AD4-8141-A4B8-09CC6D34E8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286" y="0"/>
            <a:ext cx="12174693" cy="68579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60423" y="1285221"/>
            <a:ext cx="8246051" cy="4287556"/>
          </a:xfrm>
        </p:spPr>
        <p:txBody>
          <a:bodyPr>
            <a:noAutofit/>
          </a:bodyPr>
          <a:lstStyle>
            <a:lvl1pPr marL="0" indent="0">
              <a:buClr>
                <a:schemeClr val="accent6">
                  <a:lumMod val="50000"/>
                </a:schemeClr>
              </a:buClr>
              <a:buFont typeface="+mj-lt"/>
              <a:buNone/>
              <a:defRPr sz="4000" i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ici pour ajouter du texte</a:t>
            </a:r>
          </a:p>
          <a:p>
            <a:pPr lvl="0"/>
            <a:r>
              <a:rPr lang="fr-FR" dirty="0"/>
              <a:t>À gauche un espace vide est gardé pour y ajouter un icône</a:t>
            </a:r>
          </a:p>
        </p:txBody>
      </p:sp>
    </p:spTree>
    <p:extLst>
      <p:ext uri="{BB962C8B-B14F-4D97-AF65-F5344CB8AC3E}">
        <p14:creationId xmlns:p14="http://schemas.microsoft.com/office/powerpoint/2010/main" val="98670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3D2D7ED-5AD4-8141-A4B8-09CC6D34E8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286" y="0"/>
            <a:ext cx="12174693" cy="68579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9930" y="1285221"/>
            <a:ext cx="10406545" cy="1497736"/>
          </a:xfrm>
        </p:spPr>
        <p:txBody>
          <a:bodyPr>
            <a:noAutofit/>
          </a:bodyPr>
          <a:lstStyle>
            <a:lvl1pPr marL="0" indent="0" algn="ctr">
              <a:buClr>
                <a:schemeClr val="accent6">
                  <a:lumMod val="50000"/>
                </a:schemeClr>
              </a:buClr>
              <a:buFont typeface="+mj-lt"/>
              <a:buNone/>
              <a:defRPr sz="9600" i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Chiffre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2E2BEF5-775B-DC4F-B300-D8CA1B5B506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099930" y="3422373"/>
            <a:ext cx="10406545" cy="2474844"/>
          </a:xfrm>
        </p:spPr>
        <p:txBody>
          <a:bodyPr>
            <a:noAutofit/>
          </a:bodyPr>
          <a:lstStyle>
            <a:lvl1pPr marL="0" indent="0" algn="ctr">
              <a:buClr>
                <a:schemeClr val="accent6">
                  <a:lumMod val="50000"/>
                </a:schemeClr>
              </a:buClr>
              <a:buFont typeface="+mj-lt"/>
              <a:buNone/>
              <a:defRPr sz="4000" i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Explication du chiffre</a:t>
            </a:r>
          </a:p>
        </p:txBody>
      </p:sp>
    </p:spTree>
    <p:extLst>
      <p:ext uri="{BB962C8B-B14F-4D97-AF65-F5344CB8AC3E}">
        <p14:creationId xmlns:p14="http://schemas.microsoft.com/office/powerpoint/2010/main" val="2407865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3D2D7ED-5AD4-8141-A4B8-09CC6D34E8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286" y="0"/>
            <a:ext cx="12174693" cy="6857999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2E2BEF5-775B-DC4F-B300-D8CA1B5B506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099930" y="4359965"/>
            <a:ext cx="10406545" cy="1537252"/>
          </a:xfrm>
        </p:spPr>
        <p:txBody>
          <a:bodyPr>
            <a:noAutofit/>
          </a:bodyPr>
          <a:lstStyle>
            <a:lvl1pPr marL="0" indent="0" algn="ctr">
              <a:buClr>
                <a:schemeClr val="accent6">
                  <a:lumMod val="50000"/>
                </a:schemeClr>
              </a:buClr>
              <a:buFont typeface="+mj-lt"/>
              <a:buNone/>
              <a:defRPr sz="2000" i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Explication de l’image</a:t>
            </a:r>
          </a:p>
        </p:txBody>
      </p:sp>
    </p:spTree>
    <p:extLst>
      <p:ext uri="{BB962C8B-B14F-4D97-AF65-F5344CB8AC3E}">
        <p14:creationId xmlns:p14="http://schemas.microsoft.com/office/powerpoint/2010/main" val="394719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 /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3D2D7ED-5AD4-8141-A4B8-09CC6D34E8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286" y="0"/>
            <a:ext cx="12174693" cy="685799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21E4380-E850-8248-A797-9E3135465ED5}"/>
              </a:ext>
            </a:extLst>
          </p:cNvPr>
          <p:cNvSpPr txBox="1"/>
          <p:nvPr userDrawn="1"/>
        </p:nvSpPr>
        <p:spPr>
          <a:xfrm>
            <a:off x="1814238" y="0"/>
            <a:ext cx="3429275" cy="6857999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Merci</a:t>
            </a:r>
          </a:p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az-Cyrl-AZ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Спасибо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Obrigado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Dziękuję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</a:p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Grazie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</a:p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Thanks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Arial" panose="020B0604020202020204" pitchFamily="34" charset="0"/>
              </a:rPr>
              <a:t>شكرا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</a:p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Gracias</a:t>
            </a:r>
          </a:p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Danke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Ευχαριστώ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D5EEF8F8-E699-564B-A9A1-9CC0A40A29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78" y="2215310"/>
            <a:ext cx="5162316" cy="242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4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E9EA8-5AFA-AB4E-84B7-800015085D67}" type="datetimeFigureOut">
              <a:rPr lang="fr-FR" smtClean="0"/>
              <a:t>10/07/2023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1C7FC-0781-9848-B302-BB24C4BEBC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52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64" r:id="rId21"/>
    <p:sldLayoutId id="2147483665" r:id="rId22"/>
    <p:sldLayoutId id="2147483666" r:id="rId23"/>
    <p:sldLayoutId id="2147483667" r:id="rId24"/>
    <p:sldLayoutId id="2147483668" r:id="rId25"/>
    <p:sldLayoutId id="2147483669" r:id="rId26"/>
    <p:sldLayoutId id="2147483670" r:id="rId27"/>
    <p:sldLayoutId id="2147483671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hyperlink" Target="mailto:irene.bordin@univ-grenoble-alpes.f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ertificationCLES" TargetMode="External"/><Relationship Id="rId7" Type="http://schemas.openxmlformats.org/officeDocument/2006/relationships/hyperlink" Target="mailto:info%40certification-cles.fr?Subject=&amp;body=" TargetMode="External"/><Relationship Id="rId2" Type="http://schemas.openxmlformats.org/officeDocument/2006/relationships/hyperlink" Target="http://www.certification-cles.fr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witter.com/CLES_certif" TargetMode="External"/><Relationship Id="rId5" Type="http://schemas.openxmlformats.org/officeDocument/2006/relationships/hyperlink" Target="https://www.youtube.com/channel/UC0W-nFNlp5MChDnj2EsKhdg" TargetMode="External"/><Relationship Id="rId4" Type="http://schemas.openxmlformats.org/officeDocument/2006/relationships/hyperlink" Target="https://www.linkedin.com/company/certification-cles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gif"/><Relationship Id="rId21" Type="http://schemas.openxmlformats.org/officeDocument/2006/relationships/image" Target="../media/image23.svg"/><Relationship Id="rId7" Type="http://schemas.openxmlformats.org/officeDocument/2006/relationships/image" Target="../media/image9.gif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4.gif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gif"/><Relationship Id="rId11" Type="http://schemas.openxmlformats.org/officeDocument/2006/relationships/image" Target="../media/image13.svg"/><Relationship Id="rId5" Type="http://schemas.openxmlformats.org/officeDocument/2006/relationships/image" Target="../media/image7.gif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gif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5B3C01-5349-584E-8717-7D2BDAB22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certification CLES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11263C-1F20-8247-887A-C4C38BF4604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r-FR" dirty="0"/>
              <a:t>Présentation institutionnelle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76037F9-31FC-AF4D-8A4F-943410A58F46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fr-FR" dirty="0"/>
              <a:t>Version 2023-2024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D58693C-C259-49FB-9831-7DCC231F9CBA}"/>
              </a:ext>
            </a:extLst>
          </p:cNvPr>
          <p:cNvSpPr txBox="1"/>
          <p:nvPr/>
        </p:nvSpPr>
        <p:spPr>
          <a:xfrm>
            <a:off x="447261" y="4980790"/>
            <a:ext cx="42340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Contact : </a:t>
            </a:r>
          </a:p>
          <a:p>
            <a:r>
              <a:rPr lang="fr-FR" dirty="0">
                <a:solidFill>
                  <a:schemeClr val="accent1"/>
                </a:solidFill>
                <a:hlinkClick r:id="rId2"/>
              </a:rPr>
              <a:t>Irene Bordin</a:t>
            </a:r>
            <a:endParaRPr lang="fr-FR" dirty="0">
              <a:solidFill>
                <a:schemeClr val="accent1"/>
              </a:solidFill>
            </a:endParaRPr>
          </a:p>
          <a:p>
            <a:r>
              <a:rPr lang="fr-FR" i="1" dirty="0">
                <a:solidFill>
                  <a:schemeClr val="accent1"/>
                </a:solidFill>
              </a:rPr>
              <a:t>Resp. communication et relations avec le monde socio-économique de la Coordination nationale CLES </a:t>
            </a:r>
          </a:p>
        </p:txBody>
      </p:sp>
    </p:spTree>
    <p:extLst>
      <p:ext uri="{BB962C8B-B14F-4D97-AF65-F5344CB8AC3E}">
        <p14:creationId xmlns:p14="http://schemas.microsoft.com/office/powerpoint/2010/main" val="3256164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3D79082-9397-41E2-80A3-C7B6A357D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31444" y="1828800"/>
            <a:ext cx="9660556" cy="4664075"/>
          </a:xfrm>
        </p:spPr>
        <p:txBody>
          <a:bodyPr/>
          <a:lstStyle/>
          <a:p>
            <a:endParaRPr lang="fr-FR" sz="1800" dirty="0"/>
          </a:p>
          <a:p>
            <a:r>
              <a:rPr lang="fr-FR" dirty="0">
                <a:hlinkClick r:id="rId2"/>
              </a:rPr>
              <a:t>www.certification-cles.fr</a:t>
            </a:r>
            <a:r>
              <a:rPr lang="fr-FR" dirty="0"/>
              <a:t> </a:t>
            </a:r>
          </a:p>
          <a:p>
            <a:endParaRPr lang="fr-FR" sz="1800" dirty="0"/>
          </a:p>
          <a:p>
            <a:endParaRPr lang="fr-FR" sz="1800" dirty="0"/>
          </a:p>
          <a:p>
            <a:r>
              <a:rPr lang="fr-FR" sz="1800" dirty="0"/>
              <a:t>Suivez la @CertificationCLES sur </a:t>
            </a:r>
            <a:r>
              <a:rPr lang="fr-FR" sz="1800" dirty="0">
                <a:hlinkClick r:id="rId3"/>
              </a:rPr>
              <a:t>Facebook</a:t>
            </a:r>
            <a:r>
              <a:rPr lang="fr-FR" sz="1800" dirty="0"/>
              <a:t>, </a:t>
            </a:r>
            <a:r>
              <a:rPr lang="fr-FR" sz="1800" dirty="0">
                <a:hlinkClick r:id="rId4"/>
              </a:rPr>
              <a:t>LinkedIn</a:t>
            </a:r>
            <a:r>
              <a:rPr lang="fr-FR" sz="1800" dirty="0"/>
              <a:t>, </a:t>
            </a:r>
            <a:r>
              <a:rPr lang="fr-FR" sz="1800" dirty="0">
                <a:hlinkClick r:id="rId5"/>
              </a:rPr>
              <a:t>YouTube</a:t>
            </a:r>
            <a:r>
              <a:rPr lang="fr-FR" sz="1800" dirty="0"/>
              <a:t>, </a:t>
            </a:r>
            <a:r>
              <a:rPr lang="fr-FR" sz="1800" dirty="0">
                <a:hlinkClick r:id="rId6"/>
              </a:rPr>
              <a:t>Twitter </a:t>
            </a:r>
            <a:endParaRPr lang="fr-FR" sz="1800" dirty="0"/>
          </a:p>
          <a:p>
            <a:r>
              <a:rPr lang="fr-FR" sz="1800" i="1" dirty="0"/>
              <a:t>#LesLanguesEnAction</a:t>
            </a:r>
          </a:p>
          <a:p>
            <a:endParaRPr lang="fr-FR" sz="1800" dirty="0"/>
          </a:p>
          <a:p>
            <a:endParaRPr lang="fr-FR" sz="1800" dirty="0"/>
          </a:p>
          <a:p>
            <a:br>
              <a:rPr lang="fr-FR" sz="1800" dirty="0"/>
            </a:br>
            <a:r>
              <a:rPr lang="fr-FR" sz="1800" dirty="0"/>
              <a:t>Candidats, tout public : </a:t>
            </a:r>
            <a:r>
              <a:rPr lang="fr-FR" sz="1400" dirty="0">
                <a:hlinkClick r:id="rId7" tooltip="info@certification-cles.fr"/>
              </a:rPr>
              <a:t>info@certification-cles.fr</a:t>
            </a:r>
            <a:endParaRPr lang="fr-FR" sz="1400" dirty="0"/>
          </a:p>
          <a:p>
            <a:br>
              <a:rPr lang="fr-FR" sz="1800" dirty="0"/>
            </a:br>
            <a:endParaRPr lang="fr-FR" sz="18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8C2AE85-35DF-4AF8-B444-6E6C6E8E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Plus d’informations sur le CLES</a:t>
            </a:r>
          </a:p>
        </p:txBody>
      </p:sp>
      <p:sp>
        <p:nvSpPr>
          <p:cNvPr id="4" name="Google Shape;691;p50">
            <a:extLst>
              <a:ext uri="{FF2B5EF4-FFF2-40B4-BE49-F238E27FC236}">
                <a16:creationId xmlns:a16="http://schemas.microsoft.com/office/drawing/2014/main" id="{7BA762DF-D9B2-41F0-95F9-B8575041D736}"/>
              </a:ext>
            </a:extLst>
          </p:cNvPr>
          <p:cNvSpPr/>
          <p:nvPr/>
        </p:nvSpPr>
        <p:spPr>
          <a:xfrm>
            <a:off x="1280567" y="4920230"/>
            <a:ext cx="834472" cy="592137"/>
          </a:xfrm>
          <a:custGeom>
            <a:avLst/>
            <a:gdLst/>
            <a:ahLst/>
            <a:cxnLst/>
            <a:rect l="l" t="t" r="r" b="b"/>
            <a:pathLst>
              <a:path w="19273" h="13676" extrusionOk="0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FF368E"/>
          </a:solidFill>
          <a:ln>
            <a:solidFill>
              <a:srgbClr val="DC2D7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          </a:t>
            </a:r>
            <a:endParaRPr dirty="0"/>
          </a:p>
        </p:txBody>
      </p:sp>
      <p:sp>
        <p:nvSpPr>
          <p:cNvPr id="5" name="Google Shape;709;p50">
            <a:extLst>
              <a:ext uri="{FF2B5EF4-FFF2-40B4-BE49-F238E27FC236}">
                <a16:creationId xmlns:a16="http://schemas.microsoft.com/office/drawing/2014/main" id="{4C4F00B6-2153-463E-9993-A0BAD0D5B5E4}"/>
              </a:ext>
            </a:extLst>
          </p:cNvPr>
          <p:cNvSpPr/>
          <p:nvPr/>
        </p:nvSpPr>
        <p:spPr>
          <a:xfrm>
            <a:off x="1325359" y="3299161"/>
            <a:ext cx="744889" cy="687997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6C00"/>
          </a:solidFill>
          <a:ln>
            <a:solidFill>
              <a:srgbClr val="FF6C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 </a:t>
            </a:r>
            <a:endParaRPr dirty="0"/>
          </a:p>
        </p:txBody>
      </p:sp>
      <p:sp>
        <p:nvSpPr>
          <p:cNvPr id="7" name="Google Shape;748;p50">
            <a:extLst>
              <a:ext uri="{FF2B5EF4-FFF2-40B4-BE49-F238E27FC236}">
                <a16:creationId xmlns:a16="http://schemas.microsoft.com/office/drawing/2014/main" id="{B6E1F26D-5266-48A1-841B-025D616AF38F}"/>
              </a:ext>
            </a:extLst>
          </p:cNvPr>
          <p:cNvSpPr/>
          <p:nvPr/>
        </p:nvSpPr>
        <p:spPr>
          <a:xfrm>
            <a:off x="1217375" y="1984528"/>
            <a:ext cx="960858" cy="919769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1899D6"/>
          </a:solidFill>
          <a:ln>
            <a:solidFill>
              <a:srgbClr val="1899D6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729;p50">
            <a:extLst>
              <a:ext uri="{FF2B5EF4-FFF2-40B4-BE49-F238E27FC236}">
                <a16:creationId xmlns:a16="http://schemas.microsoft.com/office/drawing/2014/main" id="{D72AF4D4-1AB8-4DDE-B9F9-953516827A64}"/>
              </a:ext>
            </a:extLst>
          </p:cNvPr>
          <p:cNvSpPr/>
          <p:nvPr/>
        </p:nvSpPr>
        <p:spPr>
          <a:xfrm>
            <a:off x="10606760" y="609111"/>
            <a:ext cx="831312" cy="837590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011893"/>
          </a:solidFill>
          <a:ln>
            <a:solidFill>
              <a:srgbClr val="1899D6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2110358"/>
      </p:ext>
    </p:extLst>
  </p:cSld>
  <p:clrMapOvr>
    <a:masterClrMapping/>
  </p:clrMapOvr>
  <p:transition spd="slow" advClick="0" advTm="4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 135">
            <a:extLst>
              <a:ext uri="{FF2B5EF4-FFF2-40B4-BE49-F238E27FC236}">
                <a16:creationId xmlns:a16="http://schemas.microsoft.com/office/drawing/2014/main" id="{6E527AAD-F4F1-45E3-9106-5CB1C7E26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542404" flipV="1">
            <a:off x="4996880" y="370078"/>
            <a:ext cx="4133594" cy="4789700"/>
          </a:xfrm>
          <a:prstGeom prst="rect">
            <a:avLst/>
          </a:prstGeom>
        </p:spPr>
      </p:pic>
      <p:pic>
        <p:nvPicPr>
          <p:cNvPr id="134" name="Image 133">
            <a:extLst>
              <a:ext uri="{FF2B5EF4-FFF2-40B4-BE49-F238E27FC236}">
                <a16:creationId xmlns:a16="http://schemas.microsoft.com/office/drawing/2014/main" id="{D7395F68-A39C-4AF7-8369-1F4046E8F2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309" r="35855"/>
          <a:stretch/>
        </p:blipFill>
        <p:spPr>
          <a:xfrm rot="11413517">
            <a:off x="6029175" y="1851168"/>
            <a:ext cx="2481240" cy="2245664"/>
          </a:xfrm>
          <a:prstGeom prst="rect">
            <a:avLst/>
          </a:prstGeom>
        </p:spPr>
      </p:pic>
      <p:pic>
        <p:nvPicPr>
          <p:cNvPr id="132" name="Image 131">
            <a:extLst>
              <a:ext uri="{FF2B5EF4-FFF2-40B4-BE49-F238E27FC236}">
                <a16:creationId xmlns:a16="http://schemas.microsoft.com/office/drawing/2014/main" id="{0A0C7EA8-3A90-48EB-9508-F61DD726EC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504" t="46425" b="23549"/>
          <a:stretch/>
        </p:blipFill>
        <p:spPr>
          <a:xfrm rot="517948">
            <a:off x="6416081" y="4777110"/>
            <a:ext cx="2154762" cy="1698867"/>
          </a:xfrm>
          <a:prstGeom prst="rect">
            <a:avLst/>
          </a:prstGeom>
        </p:spPr>
      </p:pic>
      <p:pic>
        <p:nvPicPr>
          <p:cNvPr id="128" name="Image 127">
            <a:extLst>
              <a:ext uri="{FF2B5EF4-FFF2-40B4-BE49-F238E27FC236}">
                <a16:creationId xmlns:a16="http://schemas.microsoft.com/office/drawing/2014/main" id="{9A9BFA2F-E345-44A1-AC54-49C23F3B16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769" t="13394" b="52936"/>
          <a:stretch/>
        </p:blipFill>
        <p:spPr>
          <a:xfrm rot="10340370">
            <a:off x="3358946" y="3355549"/>
            <a:ext cx="1854596" cy="1904976"/>
          </a:xfrm>
          <a:prstGeom prst="rect">
            <a:avLst/>
          </a:prstGeom>
        </p:spPr>
      </p:pic>
      <p:pic>
        <p:nvPicPr>
          <p:cNvPr id="126" name="Image 125">
            <a:extLst>
              <a:ext uri="{FF2B5EF4-FFF2-40B4-BE49-F238E27FC236}">
                <a16:creationId xmlns:a16="http://schemas.microsoft.com/office/drawing/2014/main" id="{1F3BD591-B82D-46A4-A6F0-56C9B0BDC2F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456" b="58341"/>
          <a:stretch/>
        </p:blipFill>
        <p:spPr>
          <a:xfrm rot="10421121">
            <a:off x="3137437" y="4146096"/>
            <a:ext cx="2563655" cy="2356989"/>
          </a:xfrm>
          <a:prstGeom prst="rect">
            <a:avLst/>
          </a:prstGeom>
        </p:spPr>
      </p:pic>
      <p:pic>
        <p:nvPicPr>
          <p:cNvPr id="124" name="Image 123">
            <a:extLst>
              <a:ext uri="{FF2B5EF4-FFF2-40B4-BE49-F238E27FC236}">
                <a16:creationId xmlns:a16="http://schemas.microsoft.com/office/drawing/2014/main" id="{87B8E58F-7767-41D2-AB9E-E9DAF4A2E60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6031" r="60421" b="51135"/>
          <a:stretch/>
        </p:blipFill>
        <p:spPr>
          <a:xfrm rot="1551638">
            <a:off x="3285567" y="1861450"/>
            <a:ext cx="2227035" cy="205630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BA662B5-5284-4974-A9F6-9E33F4EF6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663" y="365125"/>
            <a:ext cx="9969136" cy="1325563"/>
          </a:xfrm>
        </p:spPr>
        <p:txBody>
          <a:bodyPr/>
          <a:lstStyle/>
          <a:p>
            <a:r>
              <a:rPr lang="fr-FR" dirty="0"/>
              <a:t>La Certification CLES en 6 points </a:t>
            </a:r>
          </a:p>
        </p:txBody>
      </p:sp>
      <p:sp>
        <p:nvSpPr>
          <p:cNvPr id="6" name="Google Shape;736;p50">
            <a:extLst>
              <a:ext uri="{FF2B5EF4-FFF2-40B4-BE49-F238E27FC236}">
                <a16:creationId xmlns:a16="http://schemas.microsoft.com/office/drawing/2014/main" id="{3EC5C76E-C32A-446F-A69A-2CB22156DE72}"/>
              </a:ext>
            </a:extLst>
          </p:cNvPr>
          <p:cNvSpPr/>
          <p:nvPr/>
        </p:nvSpPr>
        <p:spPr>
          <a:xfrm>
            <a:off x="10727903" y="558539"/>
            <a:ext cx="719604" cy="720644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368E"/>
          </a:solidFill>
          <a:ln>
            <a:solidFill>
              <a:srgbClr val="FF368E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0" name="Graphisme 67">
            <a:extLst>
              <a:ext uri="{FF2B5EF4-FFF2-40B4-BE49-F238E27FC236}">
                <a16:creationId xmlns:a16="http://schemas.microsoft.com/office/drawing/2014/main" id="{3414F3A4-BEE4-4533-B348-ED6A476ED2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 flipV="1">
            <a:off x="9097200" y="1219896"/>
            <a:ext cx="1657846" cy="2664843"/>
          </a:xfrm>
          <a:prstGeom prst="rect">
            <a:avLst/>
          </a:prstGeom>
        </p:spPr>
      </p:pic>
      <p:pic>
        <p:nvPicPr>
          <p:cNvPr id="81" name="Graphisme 68">
            <a:extLst>
              <a:ext uri="{FF2B5EF4-FFF2-40B4-BE49-F238E27FC236}">
                <a16:creationId xmlns:a16="http://schemas.microsoft.com/office/drawing/2014/main" id="{DAAB6A80-9094-4B3B-8CA9-BCFFEFF2AA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6200000" flipV="1">
            <a:off x="9097756" y="2935921"/>
            <a:ext cx="1653954" cy="2664844"/>
          </a:xfrm>
          <a:prstGeom prst="rect">
            <a:avLst/>
          </a:prstGeom>
        </p:spPr>
      </p:pic>
      <p:pic>
        <p:nvPicPr>
          <p:cNvPr id="82" name="Graphisme 59">
            <a:extLst>
              <a:ext uri="{FF2B5EF4-FFF2-40B4-BE49-F238E27FC236}">
                <a16:creationId xmlns:a16="http://schemas.microsoft.com/office/drawing/2014/main" id="{58BB090A-F8E4-468A-B003-DDD3FF8F78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5400000">
            <a:off x="9073246" y="4630584"/>
            <a:ext cx="1653954" cy="2713863"/>
          </a:xfrm>
          <a:prstGeom prst="rect">
            <a:avLst/>
          </a:prstGeom>
        </p:spPr>
      </p:pic>
      <p:pic>
        <p:nvPicPr>
          <p:cNvPr id="83" name="Graphisme 57">
            <a:extLst>
              <a:ext uri="{FF2B5EF4-FFF2-40B4-BE49-F238E27FC236}">
                <a16:creationId xmlns:a16="http://schemas.microsoft.com/office/drawing/2014/main" id="{CAC9C500-6E39-48BB-B8AB-4BCD4604011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6200000">
            <a:off x="1171999" y="1225573"/>
            <a:ext cx="1657846" cy="2664841"/>
          </a:xfrm>
          <a:prstGeom prst="rect">
            <a:avLst/>
          </a:prstGeom>
        </p:spPr>
      </p:pic>
      <p:pic>
        <p:nvPicPr>
          <p:cNvPr id="84" name="Graphisme 54">
            <a:extLst>
              <a:ext uri="{FF2B5EF4-FFF2-40B4-BE49-F238E27FC236}">
                <a16:creationId xmlns:a16="http://schemas.microsoft.com/office/drawing/2014/main" id="{A8F5C33F-9A38-4EB3-91C5-DC80F5AAE0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6200000">
            <a:off x="1151971" y="2960581"/>
            <a:ext cx="1657846" cy="2657172"/>
          </a:xfrm>
          <a:prstGeom prst="rect">
            <a:avLst/>
          </a:prstGeom>
        </p:spPr>
      </p:pic>
      <p:pic>
        <p:nvPicPr>
          <p:cNvPr id="85" name="Graphisme 52">
            <a:extLst>
              <a:ext uri="{FF2B5EF4-FFF2-40B4-BE49-F238E27FC236}">
                <a16:creationId xmlns:a16="http://schemas.microsoft.com/office/drawing/2014/main" id="{A1C04745-798A-4514-96CB-8D178BA8990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6200000">
            <a:off x="1162180" y="4687252"/>
            <a:ext cx="1657457" cy="2644813"/>
          </a:xfrm>
          <a:prstGeom prst="rect">
            <a:avLst/>
          </a:prstGeom>
        </p:spPr>
      </p:pic>
      <p:pic>
        <p:nvPicPr>
          <p:cNvPr id="89" name="Graphisme 69">
            <a:extLst>
              <a:ext uri="{FF2B5EF4-FFF2-40B4-BE49-F238E27FC236}">
                <a16:creationId xmlns:a16="http://schemas.microsoft.com/office/drawing/2014/main" id="{06362649-1CE1-41D0-9C5E-4A4C8786058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05513" y="2433060"/>
            <a:ext cx="1472184" cy="12691"/>
          </a:xfrm>
          <a:prstGeom prst="rect">
            <a:avLst/>
          </a:prstGeom>
        </p:spPr>
      </p:pic>
      <p:pic>
        <p:nvPicPr>
          <p:cNvPr id="90" name="Graphisme 71">
            <a:extLst>
              <a:ext uri="{FF2B5EF4-FFF2-40B4-BE49-F238E27FC236}">
                <a16:creationId xmlns:a16="http://schemas.microsoft.com/office/drawing/2014/main" id="{09F94D07-E145-4843-A2FE-F09FABF61F4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82516" y="3988824"/>
            <a:ext cx="1472184" cy="12691"/>
          </a:xfrm>
          <a:prstGeom prst="rect">
            <a:avLst/>
          </a:prstGeom>
        </p:spPr>
      </p:pic>
      <p:pic>
        <p:nvPicPr>
          <p:cNvPr id="91" name="Graphisme 72">
            <a:extLst>
              <a:ext uri="{FF2B5EF4-FFF2-40B4-BE49-F238E27FC236}">
                <a16:creationId xmlns:a16="http://schemas.microsoft.com/office/drawing/2014/main" id="{A8D6BE0F-8F3F-4452-95E0-D89A142AC46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79088" y="5785222"/>
            <a:ext cx="1472184" cy="12691"/>
          </a:xfrm>
          <a:prstGeom prst="rect">
            <a:avLst/>
          </a:prstGeom>
        </p:spPr>
      </p:pic>
      <p:pic>
        <p:nvPicPr>
          <p:cNvPr id="92" name="Graphisme 73">
            <a:extLst>
              <a:ext uri="{FF2B5EF4-FFF2-40B4-BE49-F238E27FC236}">
                <a16:creationId xmlns:a16="http://schemas.microsoft.com/office/drawing/2014/main" id="{531BEF01-10A9-407A-A36E-A280F52FDD8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429513" y="3992431"/>
            <a:ext cx="1472184" cy="12691"/>
          </a:xfrm>
          <a:prstGeom prst="rect">
            <a:avLst/>
          </a:prstGeom>
        </p:spPr>
      </p:pic>
      <p:pic>
        <p:nvPicPr>
          <p:cNvPr id="93" name="Graphisme 75">
            <a:extLst>
              <a:ext uri="{FF2B5EF4-FFF2-40B4-BE49-F238E27FC236}">
                <a16:creationId xmlns:a16="http://schemas.microsoft.com/office/drawing/2014/main" id="{B0965D09-84AB-46FD-A38E-3C4BA602ADC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427581" y="2303496"/>
            <a:ext cx="1472184" cy="12691"/>
          </a:xfrm>
          <a:prstGeom prst="rect">
            <a:avLst/>
          </a:prstGeom>
        </p:spPr>
      </p:pic>
      <p:pic>
        <p:nvPicPr>
          <p:cNvPr id="95" name="Graphisme 77">
            <a:extLst>
              <a:ext uri="{FF2B5EF4-FFF2-40B4-BE49-F238E27FC236}">
                <a16:creationId xmlns:a16="http://schemas.microsoft.com/office/drawing/2014/main" id="{E15D7909-974A-4E14-AFBD-548A37F2F9F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524791" y="8122494"/>
            <a:ext cx="1472184" cy="12691"/>
          </a:xfrm>
          <a:prstGeom prst="rect">
            <a:avLst/>
          </a:prstGeom>
        </p:spPr>
      </p:pic>
      <p:sp>
        <p:nvSpPr>
          <p:cNvPr id="97" name="Espace réservé du texte 85">
            <a:extLst>
              <a:ext uri="{FF2B5EF4-FFF2-40B4-BE49-F238E27FC236}">
                <a16:creationId xmlns:a16="http://schemas.microsoft.com/office/drawing/2014/main" id="{50FA4F4A-9675-4A21-9BD3-0C4CB7FB29FE}"/>
              </a:ext>
            </a:extLst>
          </p:cNvPr>
          <p:cNvSpPr txBox="1">
            <a:spLocks/>
          </p:cNvSpPr>
          <p:nvPr/>
        </p:nvSpPr>
        <p:spPr>
          <a:xfrm>
            <a:off x="715541" y="2526005"/>
            <a:ext cx="2377291" cy="633887"/>
          </a:xfrm>
          <a:prstGeom prst="rect">
            <a:avLst/>
          </a:prstGeom>
        </p:spPr>
        <p:txBody>
          <a:bodyPr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900" b="1" i="0" kern="1200" smtClean="0">
                <a:solidFill>
                  <a:srgbClr val="1A1A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b="0" dirty="0"/>
              <a:t>anglais, allemand, arabe, espagnol, grec moderne, italien, polonais, portugais, russe et Français Langue Étrangère</a:t>
            </a:r>
          </a:p>
        </p:txBody>
      </p:sp>
      <p:sp>
        <p:nvSpPr>
          <p:cNvPr id="98" name="Espace réservé du texte 85">
            <a:extLst>
              <a:ext uri="{FF2B5EF4-FFF2-40B4-BE49-F238E27FC236}">
                <a16:creationId xmlns:a16="http://schemas.microsoft.com/office/drawing/2014/main" id="{9CEB5831-3013-4CAE-99B3-B036FF8126E5}"/>
              </a:ext>
            </a:extLst>
          </p:cNvPr>
          <p:cNvSpPr txBox="1">
            <a:spLocks/>
          </p:cNvSpPr>
          <p:nvPr/>
        </p:nvSpPr>
        <p:spPr>
          <a:xfrm>
            <a:off x="9170826" y="4153653"/>
            <a:ext cx="1989558" cy="751421"/>
          </a:xfrm>
          <a:prstGeom prst="rect">
            <a:avLst/>
          </a:prstGeom>
        </p:spPr>
        <p:txBody>
          <a:bodyPr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rgbClr val="1A1A1A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dirty="0"/>
              <a:t>Compréhension de l’orale, </a:t>
            </a:r>
            <a:br>
              <a:rPr lang="fr-FR" sz="1100" dirty="0"/>
            </a:br>
            <a:r>
              <a:rPr lang="fr-FR" sz="1100" dirty="0"/>
              <a:t>Compréhension de l’écrit, </a:t>
            </a:r>
            <a:br>
              <a:rPr lang="fr-FR" sz="1100" dirty="0"/>
            </a:br>
            <a:r>
              <a:rPr lang="fr-FR" sz="1100" dirty="0"/>
              <a:t>Production orale, </a:t>
            </a:r>
            <a:br>
              <a:rPr lang="fr-FR" sz="1100" dirty="0"/>
            </a:br>
            <a:r>
              <a:rPr lang="fr-FR" sz="1100" dirty="0"/>
              <a:t>Production écrite,</a:t>
            </a:r>
            <a:br>
              <a:rPr lang="fr-FR" sz="1100" dirty="0"/>
            </a:br>
            <a:r>
              <a:rPr lang="fr-FR" sz="1100" dirty="0"/>
              <a:t>Interaction orale</a:t>
            </a:r>
          </a:p>
        </p:txBody>
      </p:sp>
      <p:sp>
        <p:nvSpPr>
          <p:cNvPr id="99" name="Espace réservé du texte 85">
            <a:extLst>
              <a:ext uri="{FF2B5EF4-FFF2-40B4-BE49-F238E27FC236}">
                <a16:creationId xmlns:a16="http://schemas.microsoft.com/office/drawing/2014/main" id="{AE2BE316-921B-41AB-A001-1C2FEE52ABD8}"/>
              </a:ext>
            </a:extLst>
          </p:cNvPr>
          <p:cNvSpPr txBox="1">
            <a:spLocks/>
          </p:cNvSpPr>
          <p:nvPr/>
        </p:nvSpPr>
        <p:spPr>
          <a:xfrm>
            <a:off x="728658" y="4042391"/>
            <a:ext cx="2249998" cy="956224"/>
          </a:xfrm>
          <a:prstGeom prst="rect">
            <a:avLst/>
          </a:prstGeom>
        </p:spPr>
        <p:txBody>
          <a:bodyPr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rgbClr val="1A1A1A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dirty="0"/>
              <a:t>Régie par le Ministère de l’Enseignement Supérieur, de la Recherche et de l’Innovation</a:t>
            </a:r>
            <a:br>
              <a:rPr lang="fr-FR" sz="1100" dirty="0"/>
            </a:br>
            <a:r>
              <a:rPr lang="fr-FR" sz="1100" dirty="0"/>
              <a:t>et reconnue par France compétences (</a:t>
            </a:r>
            <a:r>
              <a:rPr lang="fr-FR" sz="1100" b="1" dirty="0"/>
              <a:t>éligible CPF</a:t>
            </a:r>
            <a:r>
              <a:rPr lang="fr-FR" sz="1100" dirty="0"/>
              <a:t>)</a:t>
            </a:r>
          </a:p>
        </p:txBody>
      </p:sp>
      <p:sp>
        <p:nvSpPr>
          <p:cNvPr id="100" name="Espace réservé du texte 85">
            <a:extLst>
              <a:ext uri="{FF2B5EF4-FFF2-40B4-BE49-F238E27FC236}">
                <a16:creationId xmlns:a16="http://schemas.microsoft.com/office/drawing/2014/main" id="{07AE62BC-9F6D-42BC-B7E6-33E9AA8B8B96}"/>
              </a:ext>
            </a:extLst>
          </p:cNvPr>
          <p:cNvSpPr txBox="1">
            <a:spLocks/>
          </p:cNvSpPr>
          <p:nvPr/>
        </p:nvSpPr>
        <p:spPr>
          <a:xfrm>
            <a:off x="760609" y="5822987"/>
            <a:ext cx="2137230" cy="633887"/>
          </a:xfrm>
          <a:prstGeom prst="rect">
            <a:avLst/>
          </a:prstGeom>
        </p:spPr>
        <p:txBody>
          <a:bodyPr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rgbClr val="1A1A1A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dirty="0"/>
              <a:t>Un réseau national de 1700 évaluateurs accrédités </a:t>
            </a:r>
          </a:p>
        </p:txBody>
      </p:sp>
      <p:sp>
        <p:nvSpPr>
          <p:cNvPr id="101" name="Espace réservé du texte 85">
            <a:extLst>
              <a:ext uri="{FF2B5EF4-FFF2-40B4-BE49-F238E27FC236}">
                <a16:creationId xmlns:a16="http://schemas.microsoft.com/office/drawing/2014/main" id="{9AB827B9-42B0-48B1-A93D-D5F19A9F7A8B}"/>
              </a:ext>
            </a:extLst>
          </p:cNvPr>
          <p:cNvSpPr txBox="1">
            <a:spLocks/>
          </p:cNvSpPr>
          <p:nvPr/>
        </p:nvSpPr>
        <p:spPr>
          <a:xfrm>
            <a:off x="8999630" y="2402418"/>
            <a:ext cx="2258916" cy="809677"/>
          </a:xfrm>
          <a:prstGeom prst="rect">
            <a:avLst/>
          </a:prstGeom>
        </p:spPr>
        <p:txBody>
          <a:bodyPr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rgbClr val="1A1A1A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dirty="0"/>
              <a:t>Le CLES fait partie du réseau de certificateurs NULTE qui concerne plus de 250 universités européennes.</a:t>
            </a:r>
            <a:br>
              <a:rPr lang="fr-FR" sz="1100" dirty="0"/>
            </a:br>
            <a:r>
              <a:rPr lang="fr-FR" sz="1100" dirty="0"/>
              <a:t>La certification CLES est valable intra et hors UE</a:t>
            </a:r>
          </a:p>
        </p:txBody>
      </p:sp>
      <p:sp>
        <p:nvSpPr>
          <p:cNvPr id="102" name="Espace réservé du texte 85">
            <a:extLst>
              <a:ext uri="{FF2B5EF4-FFF2-40B4-BE49-F238E27FC236}">
                <a16:creationId xmlns:a16="http://schemas.microsoft.com/office/drawing/2014/main" id="{620E669E-3EA9-4FA2-BE01-B0EB8AA6FEB5}"/>
              </a:ext>
            </a:extLst>
          </p:cNvPr>
          <p:cNvSpPr txBox="1">
            <a:spLocks/>
          </p:cNvSpPr>
          <p:nvPr/>
        </p:nvSpPr>
        <p:spPr>
          <a:xfrm>
            <a:off x="9103783" y="5852840"/>
            <a:ext cx="2142400" cy="633600"/>
          </a:xfrm>
          <a:prstGeom prst="rect">
            <a:avLst/>
          </a:prstGeom>
        </p:spPr>
        <p:txBody>
          <a:bodyPr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rgbClr val="1A1A1A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dirty="0"/>
              <a:t>Comme tout diplôme d’État,</a:t>
            </a:r>
            <a:br>
              <a:rPr lang="fr-FR" sz="1100" dirty="0"/>
            </a:br>
            <a:r>
              <a:rPr lang="fr-FR" sz="1100" dirty="0"/>
              <a:t>la certification CLES n’a pas de limite de validité dans le temps</a:t>
            </a:r>
          </a:p>
        </p:txBody>
      </p:sp>
      <p:sp>
        <p:nvSpPr>
          <p:cNvPr id="103" name="Espace réservé du texte 85">
            <a:extLst>
              <a:ext uri="{FF2B5EF4-FFF2-40B4-BE49-F238E27FC236}">
                <a16:creationId xmlns:a16="http://schemas.microsoft.com/office/drawing/2014/main" id="{051C149E-43E2-46BD-BDEE-6833525E13BE}"/>
              </a:ext>
            </a:extLst>
          </p:cNvPr>
          <p:cNvSpPr txBox="1">
            <a:spLocks/>
          </p:cNvSpPr>
          <p:nvPr/>
        </p:nvSpPr>
        <p:spPr>
          <a:xfrm>
            <a:off x="663581" y="1852598"/>
            <a:ext cx="2403060" cy="583788"/>
          </a:xfrm>
          <a:prstGeom prst="rect">
            <a:avLst/>
          </a:prstGeom>
        </p:spPr>
        <p:txBody>
          <a:bodyPr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500" dirty="0">
                <a:solidFill>
                  <a:srgbClr val="1899D6"/>
                </a:solidFill>
              </a:rPr>
              <a:t>10 langues, 3 niveaux</a:t>
            </a:r>
            <a:br>
              <a:rPr lang="fr-FR" sz="1500" dirty="0">
                <a:solidFill>
                  <a:srgbClr val="1899D6"/>
                </a:solidFill>
              </a:rPr>
            </a:br>
            <a:r>
              <a:rPr lang="fr-FR" sz="1500" dirty="0">
                <a:solidFill>
                  <a:srgbClr val="1899D6"/>
                </a:solidFill>
              </a:rPr>
              <a:t>(B1, B2, C1)</a:t>
            </a:r>
          </a:p>
        </p:txBody>
      </p:sp>
      <p:sp>
        <p:nvSpPr>
          <p:cNvPr id="104" name="Espace réservé du texte 85">
            <a:extLst>
              <a:ext uri="{FF2B5EF4-FFF2-40B4-BE49-F238E27FC236}">
                <a16:creationId xmlns:a16="http://schemas.microsoft.com/office/drawing/2014/main" id="{54D1EA81-EBAF-4E92-898A-54CB547D81D0}"/>
              </a:ext>
            </a:extLst>
          </p:cNvPr>
          <p:cNvSpPr txBox="1">
            <a:spLocks/>
          </p:cNvSpPr>
          <p:nvPr/>
        </p:nvSpPr>
        <p:spPr>
          <a:xfrm>
            <a:off x="9078686" y="3468170"/>
            <a:ext cx="2123797" cy="530607"/>
          </a:xfrm>
          <a:prstGeom prst="rect">
            <a:avLst/>
          </a:prstGeom>
        </p:spPr>
        <p:txBody>
          <a:bodyPr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500" dirty="0">
                <a:solidFill>
                  <a:srgbClr val="E81F76"/>
                </a:solidFill>
              </a:rPr>
              <a:t>5 compétences évaluées</a:t>
            </a:r>
          </a:p>
        </p:txBody>
      </p:sp>
      <p:sp>
        <p:nvSpPr>
          <p:cNvPr id="105" name="Espace réservé du texte 85">
            <a:extLst>
              <a:ext uri="{FF2B5EF4-FFF2-40B4-BE49-F238E27FC236}">
                <a16:creationId xmlns:a16="http://schemas.microsoft.com/office/drawing/2014/main" id="{5C2E5621-7576-47B5-ACBC-062353BFFB94}"/>
              </a:ext>
            </a:extLst>
          </p:cNvPr>
          <p:cNvSpPr txBox="1">
            <a:spLocks/>
          </p:cNvSpPr>
          <p:nvPr/>
        </p:nvSpPr>
        <p:spPr>
          <a:xfrm>
            <a:off x="941901" y="3544423"/>
            <a:ext cx="1553413" cy="416000"/>
          </a:xfrm>
          <a:prstGeom prst="rect">
            <a:avLst/>
          </a:prstGeom>
        </p:spPr>
        <p:txBody>
          <a:bodyPr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500" dirty="0">
                <a:solidFill>
                  <a:srgbClr val="ED6B1C"/>
                </a:solidFill>
              </a:rPr>
              <a:t>Certification d’État</a:t>
            </a:r>
          </a:p>
        </p:txBody>
      </p:sp>
      <p:sp>
        <p:nvSpPr>
          <p:cNvPr id="106" name="Espace réservé du texte 85">
            <a:extLst>
              <a:ext uri="{FF2B5EF4-FFF2-40B4-BE49-F238E27FC236}">
                <a16:creationId xmlns:a16="http://schemas.microsoft.com/office/drawing/2014/main" id="{1D3708AB-1E3A-410C-B370-10E2F4F29E49}"/>
              </a:ext>
            </a:extLst>
          </p:cNvPr>
          <p:cNvSpPr txBox="1">
            <a:spLocks/>
          </p:cNvSpPr>
          <p:nvPr/>
        </p:nvSpPr>
        <p:spPr>
          <a:xfrm>
            <a:off x="606749" y="5124128"/>
            <a:ext cx="2484001" cy="802136"/>
          </a:xfrm>
          <a:prstGeom prst="rect">
            <a:avLst/>
          </a:prstGeom>
        </p:spPr>
        <p:txBody>
          <a:bodyPr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500" dirty="0">
                <a:solidFill>
                  <a:srgbClr val="903189"/>
                </a:solidFill>
              </a:rPr>
              <a:t>+50 centres </a:t>
            </a:r>
            <a:br>
              <a:rPr lang="fr-FR" sz="1500" dirty="0">
                <a:solidFill>
                  <a:srgbClr val="903189"/>
                </a:solidFill>
              </a:rPr>
            </a:br>
            <a:r>
              <a:rPr lang="fr-FR" sz="1500" dirty="0">
                <a:solidFill>
                  <a:srgbClr val="903189"/>
                </a:solidFill>
              </a:rPr>
              <a:t>d’examen en France</a:t>
            </a:r>
          </a:p>
        </p:txBody>
      </p:sp>
      <p:sp>
        <p:nvSpPr>
          <p:cNvPr id="107" name="Espace réservé du texte 85">
            <a:extLst>
              <a:ext uri="{FF2B5EF4-FFF2-40B4-BE49-F238E27FC236}">
                <a16:creationId xmlns:a16="http://schemas.microsoft.com/office/drawing/2014/main" id="{62C8B812-84CC-4898-A40B-B13E3B726A72}"/>
              </a:ext>
            </a:extLst>
          </p:cNvPr>
          <p:cNvSpPr txBox="1">
            <a:spLocks/>
          </p:cNvSpPr>
          <p:nvPr/>
        </p:nvSpPr>
        <p:spPr>
          <a:xfrm>
            <a:off x="8790424" y="1657592"/>
            <a:ext cx="2541104" cy="785953"/>
          </a:xfrm>
          <a:prstGeom prst="rect">
            <a:avLst/>
          </a:prstGeom>
        </p:spPr>
        <p:txBody>
          <a:bodyPr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500" dirty="0">
                <a:solidFill>
                  <a:srgbClr val="59831B"/>
                </a:solidFill>
              </a:rPr>
              <a:t>Reconnaissance internationale</a:t>
            </a:r>
          </a:p>
        </p:txBody>
      </p:sp>
      <p:sp>
        <p:nvSpPr>
          <p:cNvPr id="108" name="Espace réservé du texte 85">
            <a:extLst>
              <a:ext uri="{FF2B5EF4-FFF2-40B4-BE49-F238E27FC236}">
                <a16:creationId xmlns:a16="http://schemas.microsoft.com/office/drawing/2014/main" id="{F298CC46-7843-43D2-81C7-64F74A43D1DE}"/>
              </a:ext>
            </a:extLst>
          </p:cNvPr>
          <p:cNvSpPr txBox="1">
            <a:spLocks/>
          </p:cNvSpPr>
          <p:nvPr/>
        </p:nvSpPr>
        <p:spPr>
          <a:xfrm>
            <a:off x="9128217" y="5313610"/>
            <a:ext cx="1862738" cy="239570"/>
          </a:xfrm>
          <a:prstGeom prst="rect">
            <a:avLst/>
          </a:prstGeom>
        </p:spPr>
        <p:txBody>
          <a:bodyPr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500" dirty="0">
                <a:solidFill>
                  <a:srgbClr val="FFA401"/>
                </a:solidFill>
              </a:rPr>
              <a:t>Validité temporelle</a:t>
            </a:r>
          </a:p>
        </p:txBody>
      </p:sp>
      <p:sp>
        <p:nvSpPr>
          <p:cNvPr id="109" name="Espace réservé du texte 85">
            <a:extLst>
              <a:ext uri="{FF2B5EF4-FFF2-40B4-BE49-F238E27FC236}">
                <a16:creationId xmlns:a16="http://schemas.microsoft.com/office/drawing/2014/main" id="{3366BBB6-4F81-465E-94CE-943DB72D6D73}"/>
              </a:ext>
            </a:extLst>
          </p:cNvPr>
          <p:cNvSpPr txBox="1">
            <a:spLocks/>
          </p:cNvSpPr>
          <p:nvPr/>
        </p:nvSpPr>
        <p:spPr>
          <a:xfrm>
            <a:off x="728658" y="6395878"/>
            <a:ext cx="2223719" cy="449062"/>
          </a:xfrm>
          <a:prstGeom prst="rect">
            <a:avLst/>
          </a:prstGeom>
        </p:spPr>
        <p:txBody>
          <a:bodyPr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00" kern="1200">
                <a:solidFill>
                  <a:srgbClr val="1A1A1A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800" dirty="0"/>
          </a:p>
        </p:txBody>
      </p:sp>
      <p:sp>
        <p:nvSpPr>
          <p:cNvPr id="110" name="Espace réservé du texte 85">
            <a:extLst>
              <a:ext uri="{FF2B5EF4-FFF2-40B4-BE49-F238E27FC236}">
                <a16:creationId xmlns:a16="http://schemas.microsoft.com/office/drawing/2014/main" id="{6337B7C3-8E3B-428A-BFDB-ACB456F632C0}"/>
              </a:ext>
            </a:extLst>
          </p:cNvPr>
          <p:cNvSpPr txBox="1">
            <a:spLocks/>
          </p:cNvSpPr>
          <p:nvPr/>
        </p:nvSpPr>
        <p:spPr>
          <a:xfrm>
            <a:off x="2960602" y="2401087"/>
            <a:ext cx="400090" cy="367002"/>
          </a:xfrm>
          <a:prstGeom prst="rect">
            <a:avLst/>
          </a:prstGeom>
        </p:spPr>
        <p:txBody>
          <a:bodyPr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11" name="Espace réservé du texte 85">
            <a:extLst>
              <a:ext uri="{FF2B5EF4-FFF2-40B4-BE49-F238E27FC236}">
                <a16:creationId xmlns:a16="http://schemas.microsoft.com/office/drawing/2014/main" id="{1B6E88A2-FAF0-4446-865E-21D9548532D2}"/>
              </a:ext>
            </a:extLst>
          </p:cNvPr>
          <p:cNvSpPr txBox="1">
            <a:spLocks/>
          </p:cNvSpPr>
          <p:nvPr/>
        </p:nvSpPr>
        <p:spPr>
          <a:xfrm>
            <a:off x="2930736" y="4108237"/>
            <a:ext cx="400090" cy="367002"/>
          </a:xfrm>
          <a:prstGeom prst="rect">
            <a:avLst/>
          </a:prstGeom>
        </p:spPr>
        <p:txBody>
          <a:bodyPr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12" name="Espace réservé du texte 85">
            <a:extLst>
              <a:ext uri="{FF2B5EF4-FFF2-40B4-BE49-F238E27FC236}">
                <a16:creationId xmlns:a16="http://schemas.microsoft.com/office/drawing/2014/main" id="{61FD5C7E-E850-473D-A955-5EAD2A5AEB7F}"/>
              </a:ext>
            </a:extLst>
          </p:cNvPr>
          <p:cNvSpPr txBox="1">
            <a:spLocks/>
          </p:cNvSpPr>
          <p:nvPr/>
        </p:nvSpPr>
        <p:spPr>
          <a:xfrm>
            <a:off x="2933222" y="5772929"/>
            <a:ext cx="400090" cy="367002"/>
          </a:xfrm>
          <a:prstGeom prst="rect">
            <a:avLst/>
          </a:prstGeom>
        </p:spPr>
        <p:txBody>
          <a:bodyPr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13" name="Espace réservé du texte 85">
            <a:extLst>
              <a:ext uri="{FF2B5EF4-FFF2-40B4-BE49-F238E27FC236}">
                <a16:creationId xmlns:a16="http://schemas.microsoft.com/office/drawing/2014/main" id="{F5A0FD39-C0E1-4469-9AD3-92930C8FC3A5}"/>
              </a:ext>
            </a:extLst>
          </p:cNvPr>
          <p:cNvSpPr txBox="1">
            <a:spLocks/>
          </p:cNvSpPr>
          <p:nvPr/>
        </p:nvSpPr>
        <p:spPr>
          <a:xfrm>
            <a:off x="8584261" y="2404069"/>
            <a:ext cx="400090" cy="367002"/>
          </a:xfrm>
          <a:prstGeom prst="rect">
            <a:avLst/>
          </a:prstGeom>
        </p:spPr>
        <p:txBody>
          <a:bodyPr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14" name="Espace réservé du texte 85">
            <a:extLst>
              <a:ext uri="{FF2B5EF4-FFF2-40B4-BE49-F238E27FC236}">
                <a16:creationId xmlns:a16="http://schemas.microsoft.com/office/drawing/2014/main" id="{F07DBCD5-3B4B-4FFC-AA02-83F70EE12D3B}"/>
              </a:ext>
            </a:extLst>
          </p:cNvPr>
          <p:cNvSpPr txBox="1">
            <a:spLocks/>
          </p:cNvSpPr>
          <p:nvPr/>
        </p:nvSpPr>
        <p:spPr>
          <a:xfrm>
            <a:off x="8598514" y="4087388"/>
            <a:ext cx="400090" cy="367002"/>
          </a:xfrm>
          <a:prstGeom prst="rect">
            <a:avLst/>
          </a:prstGeom>
        </p:spPr>
        <p:txBody>
          <a:bodyPr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" name="Espace réservé du texte 85">
            <a:extLst>
              <a:ext uri="{FF2B5EF4-FFF2-40B4-BE49-F238E27FC236}">
                <a16:creationId xmlns:a16="http://schemas.microsoft.com/office/drawing/2014/main" id="{56726C33-6C6F-4364-A6A3-9E9B78670F3A}"/>
              </a:ext>
            </a:extLst>
          </p:cNvPr>
          <p:cNvSpPr txBox="1">
            <a:spLocks/>
          </p:cNvSpPr>
          <p:nvPr/>
        </p:nvSpPr>
        <p:spPr>
          <a:xfrm>
            <a:off x="8592312" y="5796767"/>
            <a:ext cx="400090" cy="367002"/>
          </a:xfrm>
          <a:prstGeom prst="rect">
            <a:avLst/>
          </a:prstGeom>
        </p:spPr>
        <p:txBody>
          <a:bodyPr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0" name="Image 119">
            <a:extLst>
              <a:ext uri="{FF2B5EF4-FFF2-40B4-BE49-F238E27FC236}">
                <a16:creationId xmlns:a16="http://schemas.microsoft.com/office/drawing/2014/main" id="{39EE5A1D-8F75-491B-906B-1F05BF9EE91E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5354" t="5394" r="5738" b="5403"/>
          <a:stretch/>
        </p:blipFill>
        <p:spPr>
          <a:xfrm>
            <a:off x="4609343" y="2770035"/>
            <a:ext cx="2605459" cy="2614070"/>
          </a:xfrm>
          <a:prstGeom prst="ellipse">
            <a:avLst/>
          </a:prstGeom>
        </p:spPr>
      </p:pic>
      <p:pic>
        <p:nvPicPr>
          <p:cNvPr id="122" name="Graphisme 78">
            <a:extLst>
              <a:ext uri="{FF2B5EF4-FFF2-40B4-BE49-F238E27FC236}">
                <a16:creationId xmlns:a16="http://schemas.microsoft.com/office/drawing/2014/main" id="{8D20751B-3873-456B-8803-7DD5561BEA6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193978" y="5725244"/>
            <a:ext cx="1472184" cy="1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01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119D125-A447-814D-BB5E-762690B26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3365" y="1934674"/>
            <a:ext cx="11108635" cy="455820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11893"/>
                </a:solidFill>
              </a:rPr>
              <a:t>Une certification du service public </a:t>
            </a:r>
            <a:br>
              <a:rPr lang="fr-FR" b="1" dirty="0">
                <a:solidFill>
                  <a:srgbClr val="011893"/>
                </a:solidFill>
              </a:rPr>
            </a:br>
            <a:r>
              <a:rPr lang="fr-FR" dirty="0">
                <a:solidFill>
                  <a:srgbClr val="011893"/>
                </a:solidFill>
              </a:rPr>
              <a:t>(Ministère de l’Enseignement supérieur et de la recherche)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solidFill>
                <a:srgbClr val="01189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11893"/>
                </a:solidFill>
              </a:rPr>
              <a:t>Une approche originale par « scénarios » </a:t>
            </a:r>
            <a:r>
              <a:rPr lang="fr-FR" dirty="0">
                <a:solidFill>
                  <a:srgbClr val="011893"/>
                </a:solidFill>
              </a:rPr>
              <a:t>: les candidats sont plongés dans une mise en situation réaliste, en lien avec les enjeux sociétaux actuels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solidFill>
                <a:srgbClr val="01189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11893"/>
                </a:solidFill>
              </a:rPr>
              <a:t>Une certification qui évalue des compétences « réelles » </a:t>
            </a:r>
            <a:r>
              <a:rPr lang="fr-FR" dirty="0">
                <a:solidFill>
                  <a:srgbClr val="011893"/>
                </a:solidFill>
              </a:rPr>
              <a:t>: Pas de QCM </a:t>
            </a:r>
            <a:r>
              <a:rPr lang="fr-FR" dirty="0">
                <a:solidFill>
                  <a:srgbClr val="011893"/>
                </a:solidFill>
                <a:sym typeface="Wingdings" panose="05000000000000000000" pitchFamily="2" charset="2"/>
              </a:rPr>
              <a:t></a:t>
            </a:r>
            <a:endParaRPr lang="fr-FR" dirty="0">
              <a:solidFill>
                <a:srgbClr val="011893"/>
              </a:solidFill>
            </a:endParaRPr>
          </a:p>
          <a:p>
            <a:pPr algn="ctr"/>
            <a:r>
              <a:rPr lang="fr-FR" b="1" dirty="0">
                <a:solidFill>
                  <a:srgbClr val="1899D6"/>
                </a:solidFill>
              </a:rPr>
              <a:t>compréhension de l’écrit </a:t>
            </a:r>
          </a:p>
          <a:p>
            <a:pPr algn="ctr"/>
            <a:r>
              <a:rPr lang="fr-FR" b="1" dirty="0">
                <a:solidFill>
                  <a:srgbClr val="FF368E"/>
                </a:solidFill>
              </a:rPr>
              <a:t>compréhension de l’orale</a:t>
            </a:r>
          </a:p>
          <a:p>
            <a:pPr algn="ctr"/>
            <a:r>
              <a:rPr lang="fr-FR" b="1" dirty="0">
                <a:solidFill>
                  <a:srgbClr val="FF6C00"/>
                </a:solidFill>
              </a:rPr>
              <a:t>expression écrite</a:t>
            </a:r>
          </a:p>
          <a:p>
            <a:pPr algn="ctr"/>
            <a:r>
              <a:rPr lang="fr-FR" b="1" dirty="0">
                <a:solidFill>
                  <a:srgbClr val="00B050"/>
                </a:solidFill>
              </a:rPr>
              <a:t>expression orale</a:t>
            </a:r>
          </a:p>
          <a:p>
            <a:pPr algn="ctr"/>
            <a:r>
              <a:rPr lang="fr-FR" b="1" dirty="0">
                <a:solidFill>
                  <a:srgbClr val="8D3783"/>
                </a:solidFill>
                <a:sym typeface="Wingdings" panose="05000000000000000000" pitchFamily="2" charset="2"/>
              </a:rPr>
              <a:t></a:t>
            </a:r>
            <a:r>
              <a:rPr lang="fr-FR" b="1" dirty="0">
                <a:solidFill>
                  <a:srgbClr val="8D3783"/>
                </a:solidFill>
              </a:rPr>
              <a:t>interaction orale</a:t>
            </a:r>
            <a:r>
              <a:rPr lang="fr-FR" b="1" dirty="0">
                <a:solidFill>
                  <a:srgbClr val="8D3783"/>
                </a:solidFill>
                <a:sym typeface="Wingdings" panose="05000000000000000000" pitchFamily="2" charset="2"/>
              </a:rPr>
              <a:t></a:t>
            </a:r>
            <a:br>
              <a:rPr lang="fr-FR" b="1" dirty="0">
                <a:solidFill>
                  <a:srgbClr val="8D3783"/>
                </a:solidFill>
                <a:sym typeface="Wingdings" panose="05000000000000000000" pitchFamily="2" charset="2"/>
              </a:rPr>
            </a:br>
            <a:r>
              <a:rPr lang="fr-FR" dirty="0">
                <a:solidFill>
                  <a:srgbClr val="011893"/>
                </a:solidFill>
              </a:rPr>
              <a:t>(échange verbal, négociation, etc.)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B96A9B4-CD04-9C48-8165-663E9A6D8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663" y="365125"/>
            <a:ext cx="7957300" cy="1325563"/>
          </a:xfrm>
        </p:spPr>
        <p:txBody>
          <a:bodyPr>
            <a:normAutofit fontScale="90000"/>
          </a:bodyPr>
          <a:lstStyle/>
          <a:p>
            <a:r>
              <a:rPr lang="fr-FR" sz="3600" dirty="0"/>
              <a:t>CLES : la certification de compétences en langues de l’enseignement supérieur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1DDDA7A-DCB0-44C2-B9E9-EF0A41F71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0585" y="243100"/>
            <a:ext cx="2848740" cy="209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24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119D125-A447-814D-BB5E-762690B26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3365" y="1934674"/>
            <a:ext cx="11108635" cy="512652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11893"/>
                </a:solidFill>
              </a:rPr>
              <a:t>Une candidature en master : </a:t>
            </a:r>
            <a:br>
              <a:rPr lang="fr-FR" b="1" dirty="0">
                <a:solidFill>
                  <a:srgbClr val="011893"/>
                </a:solidFill>
              </a:rPr>
            </a:br>
            <a:r>
              <a:rPr lang="fr-FR" dirty="0">
                <a:solidFill>
                  <a:srgbClr val="011893"/>
                </a:solidFill>
              </a:rPr>
              <a:t>Valorisez votre obtention du CLES sur </a:t>
            </a:r>
            <a:r>
              <a:rPr lang="fr-FR" dirty="0" err="1">
                <a:solidFill>
                  <a:srgbClr val="011893"/>
                </a:solidFill>
              </a:rPr>
              <a:t>MonMaster</a:t>
            </a:r>
            <a:r>
              <a:rPr lang="fr-FR" dirty="0">
                <a:solidFill>
                  <a:srgbClr val="011893"/>
                </a:solidFill>
              </a:rPr>
              <a:t>, </a:t>
            </a:r>
            <a:br>
              <a:rPr lang="fr-FR" dirty="0">
                <a:solidFill>
                  <a:srgbClr val="011893"/>
                </a:solidFill>
              </a:rPr>
            </a:br>
            <a:r>
              <a:rPr lang="fr-FR" dirty="0">
                <a:solidFill>
                  <a:srgbClr val="011893"/>
                </a:solidFill>
              </a:rPr>
              <a:t>c’est un atout indéniable pour votre candidature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solidFill>
                <a:srgbClr val="01189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11893"/>
                </a:solidFill>
              </a:rPr>
              <a:t>Une entrée dans le monde du travail : </a:t>
            </a:r>
            <a:br>
              <a:rPr lang="fr-FR" b="1" dirty="0">
                <a:solidFill>
                  <a:srgbClr val="011893"/>
                </a:solidFill>
              </a:rPr>
            </a:br>
            <a:r>
              <a:rPr lang="fr-FR" dirty="0">
                <a:solidFill>
                  <a:srgbClr val="011893"/>
                </a:solidFill>
              </a:rPr>
              <a:t>Obtenir le CLES </a:t>
            </a:r>
            <a:r>
              <a:rPr lang="fr-FR" b="1" dirty="0">
                <a:solidFill>
                  <a:srgbClr val="011893"/>
                </a:solidFill>
              </a:rPr>
              <a:t>prouve et certifie</a:t>
            </a:r>
            <a:r>
              <a:rPr lang="fr-FR" dirty="0">
                <a:solidFill>
                  <a:srgbClr val="011893"/>
                </a:solidFill>
              </a:rPr>
              <a:t> que vous possédez des compétences</a:t>
            </a:r>
            <a:br>
              <a:rPr lang="fr-FR" dirty="0">
                <a:solidFill>
                  <a:srgbClr val="011893"/>
                </a:solidFill>
              </a:rPr>
            </a:br>
            <a:r>
              <a:rPr lang="fr-FR" dirty="0">
                <a:solidFill>
                  <a:srgbClr val="011893"/>
                </a:solidFill>
              </a:rPr>
              <a:t> en langues et vous facilitera l’insertion professionnelle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solidFill>
                <a:srgbClr val="01189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11893"/>
                </a:solidFill>
              </a:rPr>
              <a:t>Un projet de mobilité internationale : </a:t>
            </a:r>
            <a:br>
              <a:rPr lang="fr-FR" b="1" dirty="0">
                <a:solidFill>
                  <a:srgbClr val="011893"/>
                </a:solidFill>
              </a:rPr>
            </a:br>
            <a:r>
              <a:rPr lang="fr-FR" dirty="0">
                <a:solidFill>
                  <a:srgbClr val="011893"/>
                </a:solidFill>
              </a:rPr>
              <a:t>Le CLES est fondateur du réseau européen des certificateurs universitaires NULTE et est reconnu dans plus de 250 universités européennes </a:t>
            </a:r>
            <a:br>
              <a:rPr lang="fr-FR" dirty="0">
                <a:solidFill>
                  <a:srgbClr val="011893"/>
                </a:solidFill>
              </a:rPr>
            </a:br>
            <a:r>
              <a:rPr lang="fr-FR" dirty="0">
                <a:solidFill>
                  <a:srgbClr val="011893"/>
                </a:solidFill>
              </a:rPr>
              <a:t>(il est cependant nécessaire de prendre connaissance des exigences de l’établissement d’accueil préalablement)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B96A9B4-CD04-9C48-8165-663E9A6D8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CLES est utile pour : </a:t>
            </a:r>
          </a:p>
        </p:txBody>
      </p:sp>
      <p:sp>
        <p:nvSpPr>
          <p:cNvPr id="4" name="Google Shape;729;p50">
            <a:extLst>
              <a:ext uri="{FF2B5EF4-FFF2-40B4-BE49-F238E27FC236}">
                <a16:creationId xmlns:a16="http://schemas.microsoft.com/office/drawing/2014/main" id="{5EEA9653-27AB-6B41-85CA-3FA30611E71B}"/>
              </a:ext>
            </a:extLst>
          </p:cNvPr>
          <p:cNvSpPr/>
          <p:nvPr/>
        </p:nvSpPr>
        <p:spPr>
          <a:xfrm>
            <a:off x="10938143" y="5655285"/>
            <a:ext cx="831312" cy="837590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011893"/>
          </a:solidFill>
          <a:ln>
            <a:solidFill>
              <a:srgbClr val="1899D6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724;p50">
            <a:extLst>
              <a:ext uri="{FF2B5EF4-FFF2-40B4-BE49-F238E27FC236}">
                <a16:creationId xmlns:a16="http://schemas.microsoft.com/office/drawing/2014/main" id="{EE80EB93-71A0-41FA-8C1B-CAFB4DF259E8}"/>
              </a:ext>
            </a:extLst>
          </p:cNvPr>
          <p:cNvSpPr/>
          <p:nvPr/>
        </p:nvSpPr>
        <p:spPr>
          <a:xfrm>
            <a:off x="11214512" y="3512140"/>
            <a:ext cx="771258" cy="626905"/>
          </a:xfrm>
          <a:custGeom>
            <a:avLst/>
            <a:gdLst/>
            <a:ahLst/>
            <a:cxnLst/>
            <a:rect l="l" t="t" r="r" b="b"/>
            <a:pathLst>
              <a:path w="17813" h="14479" extrusionOk="0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FF368E"/>
          </a:solidFill>
          <a:ln>
            <a:solidFill>
              <a:srgbClr val="DC2D7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9290AAA-6315-456A-8D74-48AD13F72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9720" y="1801910"/>
            <a:ext cx="26860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92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119D125-A447-814D-BB5E-762690B26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3365" y="1934674"/>
            <a:ext cx="11108635" cy="5126526"/>
          </a:xfrm>
        </p:spPr>
        <p:txBody>
          <a:bodyPr/>
          <a:lstStyle/>
          <a:p>
            <a:r>
              <a:rPr lang="fr-FR" dirty="0"/>
              <a:t>Le CLES est </a:t>
            </a:r>
            <a:r>
              <a:rPr lang="fr-FR" b="1" dirty="0">
                <a:solidFill>
                  <a:srgbClr val="011893"/>
                </a:solidFill>
              </a:rPr>
              <a:t>membre fondateur de NULTE</a:t>
            </a:r>
            <a:r>
              <a:rPr lang="fr-FR" dirty="0">
                <a:solidFill>
                  <a:srgbClr val="011893"/>
                </a:solidFill>
              </a:rPr>
              <a:t>,</a:t>
            </a:r>
            <a:r>
              <a:rPr lang="fr-FR" b="1" dirty="0">
                <a:solidFill>
                  <a:srgbClr val="011893"/>
                </a:solidFill>
              </a:rPr>
              <a:t> </a:t>
            </a:r>
            <a:r>
              <a:rPr lang="fr-FR" dirty="0"/>
              <a:t>un réseau de certificateurs universitaires qui comprend </a:t>
            </a:r>
            <a:r>
              <a:rPr lang="fr-FR" b="1" dirty="0">
                <a:solidFill>
                  <a:srgbClr val="011893"/>
                </a:solidFill>
              </a:rPr>
              <a:t>+250 universités européennes</a:t>
            </a:r>
            <a:r>
              <a:rPr lang="fr-FR" dirty="0"/>
              <a:t>.</a:t>
            </a:r>
          </a:p>
          <a:p>
            <a:br>
              <a:rPr lang="fr-FR" dirty="0"/>
            </a:br>
            <a:r>
              <a:rPr lang="fr-FR" dirty="0"/>
              <a:t>Les signataires se sont </a:t>
            </a:r>
            <a:r>
              <a:rPr lang="fr-FR" b="1" dirty="0">
                <a:solidFill>
                  <a:srgbClr val="011893"/>
                </a:solidFill>
              </a:rPr>
              <a:t>engagés à reconnaître mutuellement leurs certifications respectives </a:t>
            </a:r>
            <a:r>
              <a:rPr lang="fr-FR" dirty="0"/>
              <a:t>en terme de démarche qualité.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br>
              <a:rPr lang="fr-FR" dirty="0"/>
            </a:br>
            <a:r>
              <a:rPr lang="fr-FR" dirty="0"/>
              <a:t>La certification CLES est également </a:t>
            </a:r>
            <a:r>
              <a:rPr lang="fr-FR" b="1" dirty="0">
                <a:solidFill>
                  <a:srgbClr val="011893"/>
                </a:solidFill>
              </a:rPr>
              <a:t>valable au-delà des frontières européennes</a:t>
            </a:r>
            <a:r>
              <a:rPr lang="fr-FR" dirty="0"/>
              <a:t>, car adossée au CECRL, le cadre de référence européen reconnu </a:t>
            </a:r>
            <a:r>
              <a:rPr lang="fr-FR" b="1" dirty="0">
                <a:solidFill>
                  <a:srgbClr val="011893"/>
                </a:solidFill>
              </a:rPr>
              <a:t>partout dans le monde.</a:t>
            </a:r>
          </a:p>
          <a:p>
            <a:endParaRPr lang="fr-FR" b="1" dirty="0">
              <a:solidFill>
                <a:srgbClr val="011893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B96A9B4-CD04-9C48-8165-663E9A6D8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Reconnaissance internationale</a:t>
            </a:r>
          </a:p>
        </p:txBody>
      </p:sp>
      <p:sp>
        <p:nvSpPr>
          <p:cNvPr id="4" name="Google Shape;729;p50">
            <a:extLst>
              <a:ext uri="{FF2B5EF4-FFF2-40B4-BE49-F238E27FC236}">
                <a16:creationId xmlns:a16="http://schemas.microsoft.com/office/drawing/2014/main" id="{5EEA9653-27AB-6B41-85CA-3FA30611E71B}"/>
              </a:ext>
            </a:extLst>
          </p:cNvPr>
          <p:cNvSpPr/>
          <p:nvPr/>
        </p:nvSpPr>
        <p:spPr>
          <a:xfrm>
            <a:off x="10522487" y="609111"/>
            <a:ext cx="831312" cy="837590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011893"/>
          </a:solidFill>
          <a:ln>
            <a:solidFill>
              <a:srgbClr val="1899D6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9A28E81-A60C-4C5E-B3CD-5FACD4389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631" y="3578087"/>
            <a:ext cx="2554738" cy="210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89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119D125-A447-814D-BB5E-762690B26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3365" y="1934674"/>
            <a:ext cx="11108635" cy="512652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11893"/>
                </a:solidFill>
              </a:rPr>
              <a:t>Une certification valable à vie : </a:t>
            </a:r>
            <a:br>
              <a:rPr lang="fr-FR" b="1" dirty="0">
                <a:solidFill>
                  <a:srgbClr val="011893"/>
                </a:solidFill>
              </a:rPr>
            </a:br>
            <a:r>
              <a:rPr lang="fr-FR" dirty="0">
                <a:solidFill>
                  <a:srgbClr val="011893"/>
                </a:solidFill>
              </a:rPr>
              <a:t>c’est une certification d’État, sans date de fin de validité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solidFill>
                <a:srgbClr val="01189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11893"/>
                </a:solidFill>
              </a:rPr>
              <a:t>Une certification peu onéreuse pour les candidats en formation initiale </a:t>
            </a:r>
            <a:r>
              <a:rPr lang="fr-FR" dirty="0">
                <a:solidFill>
                  <a:srgbClr val="011893"/>
                </a:solidFill>
              </a:rPr>
              <a:t>: </a:t>
            </a:r>
            <a:br>
              <a:rPr lang="fr-FR" dirty="0">
                <a:solidFill>
                  <a:srgbClr val="011893"/>
                </a:solidFill>
              </a:rPr>
            </a:br>
            <a:r>
              <a:rPr lang="fr-FR" dirty="0">
                <a:solidFill>
                  <a:srgbClr val="011893"/>
                </a:solidFill>
              </a:rPr>
              <a:t>coûts pris en charge, en partie ou en totalité, par les établissements d’enseignements supérieurs</a:t>
            </a:r>
          </a:p>
          <a:p>
            <a:endParaRPr lang="fr-FR" b="1" dirty="0">
              <a:solidFill>
                <a:srgbClr val="01189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11893"/>
                </a:solidFill>
              </a:rPr>
              <a:t>Une certification de qualité </a:t>
            </a:r>
            <a:r>
              <a:rPr lang="fr-FR" dirty="0">
                <a:solidFill>
                  <a:srgbClr val="011893"/>
                </a:solidFill>
              </a:rPr>
              <a:t>: </a:t>
            </a:r>
            <a:br>
              <a:rPr lang="fr-FR" dirty="0">
                <a:solidFill>
                  <a:srgbClr val="011893"/>
                </a:solidFill>
              </a:rPr>
            </a:br>
            <a:r>
              <a:rPr lang="fr-FR" dirty="0">
                <a:solidFill>
                  <a:srgbClr val="011893"/>
                </a:solidFill>
              </a:rPr>
              <a:t>grâce à son approche dite « actionnelle » et par « scénarios », le CLES prouve et certifie des compétences en langues utilisables dans la vie réelle et quotidienne, personnelle et professionnelle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B96A9B4-CD04-9C48-8165-663E9A6D8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avantages du CLES : </a:t>
            </a:r>
          </a:p>
        </p:txBody>
      </p:sp>
      <p:sp>
        <p:nvSpPr>
          <p:cNvPr id="5" name="Google Shape;709;p50">
            <a:extLst>
              <a:ext uri="{FF2B5EF4-FFF2-40B4-BE49-F238E27FC236}">
                <a16:creationId xmlns:a16="http://schemas.microsoft.com/office/drawing/2014/main" id="{3D20B878-CE44-42F4-8EFF-C156526C3DD1}"/>
              </a:ext>
            </a:extLst>
          </p:cNvPr>
          <p:cNvSpPr/>
          <p:nvPr/>
        </p:nvSpPr>
        <p:spPr>
          <a:xfrm>
            <a:off x="10608910" y="522067"/>
            <a:ext cx="744889" cy="687997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368E"/>
          </a:solidFill>
          <a:ln>
            <a:solidFill>
              <a:srgbClr val="DC2D7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7113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1A8494D-3C0E-9F4F-A4AD-8E3981C5C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7894" y="1799229"/>
            <a:ext cx="2254656" cy="574605"/>
          </a:xfrm>
        </p:spPr>
        <p:txBody>
          <a:bodyPr/>
          <a:lstStyle/>
          <a:p>
            <a:pPr algn="ctr"/>
            <a:r>
              <a:rPr lang="fr-FR" sz="3200" b="1" dirty="0">
                <a:solidFill>
                  <a:srgbClr val="8D3783"/>
                </a:solidFill>
              </a:rPr>
              <a:t>10</a:t>
            </a:r>
            <a:r>
              <a:rPr lang="fr-FR" sz="2400" b="1" dirty="0">
                <a:solidFill>
                  <a:srgbClr val="8D3783"/>
                </a:solidFill>
              </a:rPr>
              <a:t> langues</a:t>
            </a:r>
            <a:br>
              <a:rPr lang="fr-FR" dirty="0"/>
            </a:b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EADA8BE-0A90-CC42-BCEB-C0D1999B6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Plusieurs langues disponibles au niveau national </a:t>
            </a:r>
          </a:p>
        </p:txBody>
      </p:sp>
      <p:sp>
        <p:nvSpPr>
          <p:cNvPr id="4" name="Google Shape;686;p50">
            <a:extLst>
              <a:ext uri="{FF2B5EF4-FFF2-40B4-BE49-F238E27FC236}">
                <a16:creationId xmlns:a16="http://schemas.microsoft.com/office/drawing/2014/main" id="{93668277-0964-1B43-84F2-7EE96930D19E}"/>
              </a:ext>
            </a:extLst>
          </p:cNvPr>
          <p:cNvSpPr/>
          <p:nvPr/>
        </p:nvSpPr>
        <p:spPr>
          <a:xfrm>
            <a:off x="10629995" y="694450"/>
            <a:ext cx="723804" cy="666912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8D3783"/>
          </a:solidFill>
          <a:ln>
            <a:solidFill>
              <a:srgbClr val="01189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686;p50">
            <a:extLst>
              <a:ext uri="{FF2B5EF4-FFF2-40B4-BE49-F238E27FC236}">
                <a16:creationId xmlns:a16="http://schemas.microsoft.com/office/drawing/2014/main" id="{5D89FFA2-E158-9B4D-838B-65455B02F25F}"/>
              </a:ext>
            </a:extLst>
          </p:cNvPr>
          <p:cNvSpPr/>
          <p:nvPr/>
        </p:nvSpPr>
        <p:spPr>
          <a:xfrm>
            <a:off x="10807337" y="1079774"/>
            <a:ext cx="484319" cy="446251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/>
            </a:solidFill>
          </a:ln>
          <a:scene3d>
            <a:camera prst="orthographicFront">
              <a:rot lat="300000" lon="21299997" rev="20999999"/>
            </a:camera>
            <a:lightRig rig="threePt" dir="t"/>
          </a:scene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B46EACF-80B3-494E-A623-E4ABE72C5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296" y="4187825"/>
            <a:ext cx="2105025" cy="16192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380775-084E-4DA6-8EAD-2F6C41607350}"/>
              </a:ext>
            </a:extLst>
          </p:cNvPr>
          <p:cNvSpPr/>
          <p:nvPr/>
        </p:nvSpPr>
        <p:spPr>
          <a:xfrm>
            <a:off x="6209648" y="1746686"/>
            <a:ext cx="57443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8D3783"/>
                </a:solidFill>
              </a:rPr>
              <a:t>3</a:t>
            </a:r>
            <a:r>
              <a:rPr lang="fr-FR" sz="2400" b="1" dirty="0">
                <a:solidFill>
                  <a:srgbClr val="8D3783"/>
                </a:solidFill>
              </a:rPr>
              <a:t> niveaux</a:t>
            </a:r>
            <a:endParaRPr lang="fr-FR" sz="2800" b="1" dirty="0">
              <a:solidFill>
                <a:srgbClr val="8D3783"/>
              </a:solidFill>
            </a:endParaRPr>
          </a:p>
          <a:p>
            <a:pPr algn="ctr"/>
            <a:r>
              <a:rPr lang="fr-FR" sz="2000" dirty="0"/>
              <a:t>B1, B2, C1 </a:t>
            </a:r>
          </a:p>
          <a:p>
            <a:pPr algn="ctr"/>
            <a:br>
              <a:rPr lang="fr-FR" sz="2000" dirty="0"/>
            </a:br>
            <a:r>
              <a:rPr lang="fr-FR" sz="2000" dirty="0"/>
              <a:t>du </a:t>
            </a:r>
            <a:r>
              <a:rPr lang="fr-FR" sz="2000" b="1" dirty="0">
                <a:solidFill>
                  <a:srgbClr val="8D3783"/>
                </a:solidFill>
              </a:rPr>
              <a:t>Cadre européen commun de référence pour les langues</a:t>
            </a:r>
            <a:r>
              <a:rPr lang="fr-FR" sz="2000" dirty="0"/>
              <a:t> (CECRL)</a:t>
            </a:r>
          </a:p>
        </p:txBody>
      </p:sp>
      <p:sp>
        <p:nvSpPr>
          <p:cNvPr id="18" name="Espace réservé du texte 1">
            <a:extLst>
              <a:ext uri="{FF2B5EF4-FFF2-40B4-BE49-F238E27FC236}">
                <a16:creationId xmlns:a16="http://schemas.microsoft.com/office/drawing/2014/main" id="{2A7E9849-D24F-4352-B19B-F5B2FA4368E5}"/>
              </a:ext>
            </a:extLst>
          </p:cNvPr>
          <p:cNvSpPr txBox="1">
            <a:spLocks/>
          </p:cNvSpPr>
          <p:nvPr/>
        </p:nvSpPr>
        <p:spPr>
          <a:xfrm>
            <a:off x="1743688" y="2375770"/>
            <a:ext cx="2563059" cy="322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>
                  <a:lumMod val="50000"/>
                </a:schemeClr>
              </a:buClr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>
                <a:solidFill>
                  <a:srgbClr val="FF368E"/>
                </a:solidFill>
              </a:rPr>
              <a:t>Deutsch</a:t>
            </a:r>
            <a:r>
              <a:rPr lang="fr-FR" sz="1800" dirty="0"/>
              <a:t> (allemand)</a:t>
            </a:r>
          </a:p>
        </p:txBody>
      </p:sp>
      <p:sp>
        <p:nvSpPr>
          <p:cNvPr id="20" name="Espace réservé du texte 1">
            <a:extLst>
              <a:ext uri="{FF2B5EF4-FFF2-40B4-BE49-F238E27FC236}">
                <a16:creationId xmlns:a16="http://schemas.microsoft.com/office/drawing/2014/main" id="{61D07B8E-0157-4055-82C3-BFB1E4B2F825}"/>
              </a:ext>
            </a:extLst>
          </p:cNvPr>
          <p:cNvSpPr txBox="1">
            <a:spLocks/>
          </p:cNvSpPr>
          <p:nvPr/>
        </p:nvSpPr>
        <p:spPr>
          <a:xfrm>
            <a:off x="1743688" y="2751135"/>
            <a:ext cx="2254657" cy="322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>
                  <a:lumMod val="50000"/>
                </a:schemeClr>
              </a:buClr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>
                <a:solidFill>
                  <a:srgbClr val="80BA27"/>
                </a:solidFill>
              </a:rPr>
              <a:t>English</a:t>
            </a:r>
            <a:r>
              <a:rPr lang="fr-FR" sz="1800" dirty="0"/>
              <a:t> (anglais)</a:t>
            </a:r>
          </a:p>
        </p:txBody>
      </p:sp>
      <p:sp>
        <p:nvSpPr>
          <p:cNvPr id="22" name="Espace réservé du texte 1">
            <a:extLst>
              <a:ext uri="{FF2B5EF4-FFF2-40B4-BE49-F238E27FC236}">
                <a16:creationId xmlns:a16="http://schemas.microsoft.com/office/drawing/2014/main" id="{334E5345-A24B-4591-BF4A-9B88D8DC0EF7}"/>
              </a:ext>
            </a:extLst>
          </p:cNvPr>
          <p:cNvSpPr txBox="1">
            <a:spLocks/>
          </p:cNvSpPr>
          <p:nvPr/>
        </p:nvSpPr>
        <p:spPr>
          <a:xfrm>
            <a:off x="1743688" y="3133200"/>
            <a:ext cx="1848201" cy="322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>
                  <a:lumMod val="50000"/>
                </a:schemeClr>
              </a:buClr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1800" b="1" dirty="0">
                <a:solidFill>
                  <a:srgbClr val="ED6B1C"/>
                </a:solidFill>
              </a:rPr>
              <a:t>العربية</a:t>
            </a:r>
            <a:r>
              <a:rPr lang="fr-FR" sz="1800" dirty="0"/>
              <a:t> (arabe)</a:t>
            </a:r>
          </a:p>
        </p:txBody>
      </p:sp>
      <p:sp>
        <p:nvSpPr>
          <p:cNvPr id="24" name="Espace réservé du texte 1">
            <a:extLst>
              <a:ext uri="{FF2B5EF4-FFF2-40B4-BE49-F238E27FC236}">
                <a16:creationId xmlns:a16="http://schemas.microsoft.com/office/drawing/2014/main" id="{BD73BFA1-D41C-4F3E-92A8-2198F2058656}"/>
              </a:ext>
            </a:extLst>
          </p:cNvPr>
          <p:cNvSpPr txBox="1">
            <a:spLocks/>
          </p:cNvSpPr>
          <p:nvPr/>
        </p:nvSpPr>
        <p:spPr>
          <a:xfrm>
            <a:off x="1743688" y="3509966"/>
            <a:ext cx="2563060" cy="322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>
                  <a:lumMod val="50000"/>
                </a:schemeClr>
              </a:buClr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 err="1">
                <a:solidFill>
                  <a:srgbClr val="3343B7"/>
                </a:solidFill>
              </a:rPr>
              <a:t>Español</a:t>
            </a:r>
            <a:r>
              <a:rPr lang="fr-FR" sz="1800" dirty="0"/>
              <a:t> (espagnol)</a:t>
            </a:r>
          </a:p>
        </p:txBody>
      </p:sp>
      <p:sp>
        <p:nvSpPr>
          <p:cNvPr id="26" name="Espace réservé du texte 1">
            <a:extLst>
              <a:ext uri="{FF2B5EF4-FFF2-40B4-BE49-F238E27FC236}">
                <a16:creationId xmlns:a16="http://schemas.microsoft.com/office/drawing/2014/main" id="{75E0867E-2051-4E18-AC3C-F6EA24969B32}"/>
              </a:ext>
            </a:extLst>
          </p:cNvPr>
          <p:cNvSpPr txBox="1">
            <a:spLocks/>
          </p:cNvSpPr>
          <p:nvPr/>
        </p:nvSpPr>
        <p:spPr>
          <a:xfrm>
            <a:off x="1743688" y="3886812"/>
            <a:ext cx="4272790" cy="322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>
                  <a:lumMod val="50000"/>
                </a:schemeClr>
              </a:buClr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>
                <a:solidFill>
                  <a:srgbClr val="1899D6"/>
                </a:solidFill>
              </a:rPr>
              <a:t>Français langue étrangère</a:t>
            </a:r>
            <a:r>
              <a:rPr lang="fr-FR" sz="1800" b="1" dirty="0"/>
              <a:t> </a:t>
            </a:r>
            <a:r>
              <a:rPr lang="fr-FR" sz="1800" dirty="0"/>
              <a:t>(FLE)</a:t>
            </a:r>
          </a:p>
        </p:txBody>
      </p:sp>
      <p:sp>
        <p:nvSpPr>
          <p:cNvPr id="28" name="Espace réservé du texte 1">
            <a:extLst>
              <a:ext uri="{FF2B5EF4-FFF2-40B4-BE49-F238E27FC236}">
                <a16:creationId xmlns:a16="http://schemas.microsoft.com/office/drawing/2014/main" id="{D1CFF9AC-AC0A-46D7-B0DE-1C1731962B99}"/>
              </a:ext>
            </a:extLst>
          </p:cNvPr>
          <p:cNvSpPr txBox="1">
            <a:spLocks/>
          </p:cNvSpPr>
          <p:nvPr/>
        </p:nvSpPr>
        <p:spPr>
          <a:xfrm>
            <a:off x="1743688" y="4260816"/>
            <a:ext cx="3867322" cy="322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>
                  <a:lumMod val="50000"/>
                </a:schemeClr>
              </a:buClr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b="1" dirty="0">
                <a:solidFill>
                  <a:srgbClr val="FF368E"/>
                </a:solidFill>
              </a:rPr>
              <a:t>ελληνικά</a:t>
            </a:r>
            <a:r>
              <a:rPr lang="fr-FR" sz="1800" dirty="0"/>
              <a:t>(grec moderne)</a:t>
            </a:r>
          </a:p>
        </p:txBody>
      </p:sp>
      <p:sp>
        <p:nvSpPr>
          <p:cNvPr id="29" name="Espace réservé du texte 1">
            <a:extLst>
              <a:ext uri="{FF2B5EF4-FFF2-40B4-BE49-F238E27FC236}">
                <a16:creationId xmlns:a16="http://schemas.microsoft.com/office/drawing/2014/main" id="{C1123697-95CD-4EF6-95AB-A8B549402562}"/>
              </a:ext>
            </a:extLst>
          </p:cNvPr>
          <p:cNvSpPr txBox="1">
            <a:spLocks/>
          </p:cNvSpPr>
          <p:nvPr/>
        </p:nvSpPr>
        <p:spPr>
          <a:xfrm>
            <a:off x="1743688" y="4638161"/>
            <a:ext cx="3492443" cy="322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>
                  <a:lumMod val="50000"/>
                </a:schemeClr>
              </a:buClr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>
                <a:solidFill>
                  <a:srgbClr val="903189"/>
                </a:solidFill>
              </a:rPr>
              <a:t>Italiano</a:t>
            </a:r>
            <a:r>
              <a:rPr lang="fr-FR" sz="1800" dirty="0"/>
              <a:t> (italien)</a:t>
            </a:r>
          </a:p>
        </p:txBody>
      </p:sp>
      <p:sp>
        <p:nvSpPr>
          <p:cNvPr id="30" name="Espace réservé du texte 1">
            <a:extLst>
              <a:ext uri="{FF2B5EF4-FFF2-40B4-BE49-F238E27FC236}">
                <a16:creationId xmlns:a16="http://schemas.microsoft.com/office/drawing/2014/main" id="{91A072F8-2B0C-415D-9AC4-922C384CCE45}"/>
              </a:ext>
            </a:extLst>
          </p:cNvPr>
          <p:cNvSpPr txBox="1">
            <a:spLocks/>
          </p:cNvSpPr>
          <p:nvPr/>
        </p:nvSpPr>
        <p:spPr>
          <a:xfrm>
            <a:off x="1743688" y="5011569"/>
            <a:ext cx="3492443" cy="322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>
                  <a:lumMod val="50000"/>
                </a:schemeClr>
              </a:buClr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err="1">
                <a:solidFill>
                  <a:srgbClr val="ED6B1C"/>
                </a:solidFill>
              </a:rPr>
              <a:t>Polsku</a:t>
            </a:r>
            <a:r>
              <a:rPr lang="fr-FR" dirty="0"/>
              <a:t> (</a:t>
            </a:r>
            <a:r>
              <a:rPr lang="fr-FR" sz="1800" dirty="0"/>
              <a:t>polonais)</a:t>
            </a:r>
          </a:p>
        </p:txBody>
      </p:sp>
      <p:sp>
        <p:nvSpPr>
          <p:cNvPr id="31" name="Espace réservé du texte 1">
            <a:extLst>
              <a:ext uri="{FF2B5EF4-FFF2-40B4-BE49-F238E27FC236}">
                <a16:creationId xmlns:a16="http://schemas.microsoft.com/office/drawing/2014/main" id="{59AA8A9B-F87D-4B6A-A4D7-84312CD31D61}"/>
              </a:ext>
            </a:extLst>
          </p:cNvPr>
          <p:cNvSpPr txBox="1">
            <a:spLocks/>
          </p:cNvSpPr>
          <p:nvPr/>
        </p:nvSpPr>
        <p:spPr>
          <a:xfrm>
            <a:off x="1743688" y="5408402"/>
            <a:ext cx="3492443" cy="322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>
                  <a:lumMod val="50000"/>
                </a:schemeClr>
              </a:buClr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3343B7"/>
                </a:solidFill>
              </a:rPr>
              <a:t>Português</a:t>
            </a:r>
            <a:r>
              <a:rPr lang="fr-FR" dirty="0"/>
              <a:t> (</a:t>
            </a:r>
            <a:r>
              <a:rPr lang="fr-FR" sz="1800" dirty="0"/>
              <a:t>portugais)</a:t>
            </a:r>
          </a:p>
        </p:txBody>
      </p:sp>
      <p:sp>
        <p:nvSpPr>
          <p:cNvPr id="32" name="Espace réservé du texte 1">
            <a:extLst>
              <a:ext uri="{FF2B5EF4-FFF2-40B4-BE49-F238E27FC236}">
                <a16:creationId xmlns:a16="http://schemas.microsoft.com/office/drawing/2014/main" id="{A25537D6-71CF-4C0E-93BB-187025595AF0}"/>
              </a:ext>
            </a:extLst>
          </p:cNvPr>
          <p:cNvSpPr txBox="1">
            <a:spLocks/>
          </p:cNvSpPr>
          <p:nvPr/>
        </p:nvSpPr>
        <p:spPr>
          <a:xfrm>
            <a:off x="1743688" y="5803128"/>
            <a:ext cx="3492443" cy="322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>
                  <a:lumMod val="50000"/>
                </a:schemeClr>
              </a:buClr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" b="1" dirty="0">
                <a:solidFill>
                  <a:srgbClr val="FBE200"/>
                </a:solidFill>
                <a:ea typeface="Verdana"/>
                <a:cs typeface="Verdana"/>
                <a:sym typeface="Verdana"/>
              </a:rPr>
              <a:t>Р</a:t>
            </a:r>
            <a:r>
              <a:rPr lang="az-Cyrl-AZ" b="1" dirty="0">
                <a:solidFill>
                  <a:srgbClr val="FBE200"/>
                </a:solidFill>
                <a:ea typeface="Verdana"/>
                <a:cs typeface="Verdana"/>
                <a:sym typeface="Verdana"/>
              </a:rPr>
              <a:t>усский</a:t>
            </a:r>
            <a:r>
              <a:rPr lang="fr-FR" dirty="0"/>
              <a:t> (</a:t>
            </a:r>
            <a:r>
              <a:rPr lang="fr-FR" sz="1800" dirty="0"/>
              <a:t>russe)</a:t>
            </a:r>
          </a:p>
        </p:txBody>
      </p:sp>
      <p:sp>
        <p:nvSpPr>
          <p:cNvPr id="33" name="Espace réservé du texte 1">
            <a:extLst>
              <a:ext uri="{FF2B5EF4-FFF2-40B4-BE49-F238E27FC236}">
                <a16:creationId xmlns:a16="http://schemas.microsoft.com/office/drawing/2014/main" id="{18C28BB9-E980-4E59-92EA-E33A1D4C563A}"/>
              </a:ext>
            </a:extLst>
          </p:cNvPr>
          <p:cNvSpPr txBox="1">
            <a:spLocks/>
          </p:cNvSpPr>
          <p:nvPr/>
        </p:nvSpPr>
        <p:spPr>
          <a:xfrm>
            <a:off x="1743688" y="6213919"/>
            <a:ext cx="3679278" cy="356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>
                  <a:lumMod val="50000"/>
                </a:schemeClr>
              </a:buClr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(+ chinois à l’étude)</a:t>
            </a:r>
          </a:p>
        </p:txBody>
      </p:sp>
    </p:spTree>
    <p:extLst>
      <p:ext uri="{BB962C8B-B14F-4D97-AF65-F5344CB8AC3E}">
        <p14:creationId xmlns:p14="http://schemas.microsoft.com/office/powerpoint/2010/main" val="1932583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119D125-A447-814D-BB5E-762690B26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3365" y="1934674"/>
            <a:ext cx="11108635" cy="5126526"/>
          </a:xfrm>
        </p:spPr>
        <p:txBody>
          <a:bodyPr/>
          <a:lstStyle/>
          <a:p>
            <a:r>
              <a:rPr lang="fr-FR" b="1" dirty="0">
                <a:solidFill>
                  <a:srgbClr val="011893"/>
                </a:solidFill>
              </a:rPr>
              <a:t>L’Université [A COMPLETER] est centre CLES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11893"/>
                </a:solidFill>
              </a:rPr>
              <a:t>Langues et niveaux disponibles : [A COMPLETER]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solidFill>
                <a:srgbClr val="01189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11893"/>
                </a:solidFill>
              </a:rPr>
              <a:t>Tarifs : [A COMPLETER]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solidFill>
                <a:srgbClr val="01189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11893"/>
                </a:solidFill>
              </a:rPr>
              <a:t>Contact : [A COMPLETER]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B96A9B4-CD04-9C48-8165-663E9A6D8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centre CLES de </a:t>
            </a:r>
            <a:br>
              <a:rPr lang="fr-FR" dirty="0"/>
            </a:br>
            <a:r>
              <a:rPr lang="fr-FR" dirty="0"/>
              <a:t>l’Université</a:t>
            </a:r>
            <a:r>
              <a:rPr lang="fr-FR" dirty="0">
                <a:highlight>
                  <a:srgbClr val="FFFF00"/>
                </a:highlight>
              </a:rPr>
              <a:t> [A COMPLETER</a:t>
            </a:r>
            <a:r>
              <a:rPr lang="fr-FR" dirty="0"/>
              <a:t>]</a:t>
            </a:r>
          </a:p>
        </p:txBody>
      </p:sp>
      <p:sp>
        <p:nvSpPr>
          <p:cNvPr id="4" name="Google Shape;729;p50">
            <a:extLst>
              <a:ext uri="{FF2B5EF4-FFF2-40B4-BE49-F238E27FC236}">
                <a16:creationId xmlns:a16="http://schemas.microsoft.com/office/drawing/2014/main" id="{5EEA9653-27AB-6B41-85CA-3FA30611E71B}"/>
              </a:ext>
            </a:extLst>
          </p:cNvPr>
          <p:cNvSpPr/>
          <p:nvPr/>
        </p:nvSpPr>
        <p:spPr>
          <a:xfrm>
            <a:off x="10522487" y="609111"/>
            <a:ext cx="831312" cy="837590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011893"/>
          </a:solidFill>
          <a:ln>
            <a:solidFill>
              <a:srgbClr val="1899D6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9974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119D125-A447-814D-BB5E-762690B26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3365" y="1934674"/>
            <a:ext cx="11108635" cy="512652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rgbClr val="011893"/>
                </a:solidFill>
              </a:rPr>
              <a:t>Plurilinguisme</a:t>
            </a:r>
            <a:r>
              <a:rPr lang="fr-FR" b="1" dirty="0">
                <a:solidFill>
                  <a:srgbClr val="011893"/>
                </a:solidFill>
              </a:rPr>
              <a:t> </a:t>
            </a:r>
            <a:r>
              <a:rPr lang="fr-FR" dirty="0">
                <a:solidFill>
                  <a:srgbClr val="011893"/>
                </a:solidFill>
              </a:rPr>
              <a:t>:</a:t>
            </a:r>
            <a:r>
              <a:rPr lang="fr-FR" b="1" dirty="0">
                <a:solidFill>
                  <a:srgbClr val="011893"/>
                </a:solidFill>
              </a:rPr>
              <a:t> </a:t>
            </a:r>
            <a:r>
              <a:rPr lang="fr-FR" dirty="0">
                <a:solidFill>
                  <a:srgbClr val="011893"/>
                </a:solidFill>
              </a:rPr>
              <a:t>Toutes les langues sont importantes. Il y a des avantages et des intérêts à valoriser ses compétences, peu importe la langue. 10 langues sont disponibles au CLES.</a:t>
            </a:r>
          </a:p>
          <a:p>
            <a:endParaRPr lang="fr-FR" b="1" dirty="0">
              <a:solidFill>
                <a:srgbClr val="01189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rgbClr val="011893"/>
                </a:solidFill>
              </a:rPr>
              <a:t>Qualité</a:t>
            </a:r>
            <a:r>
              <a:rPr lang="fr-FR" b="1" dirty="0">
                <a:solidFill>
                  <a:srgbClr val="011893"/>
                </a:solidFill>
              </a:rPr>
              <a:t> </a:t>
            </a:r>
            <a:r>
              <a:rPr lang="fr-FR" dirty="0">
                <a:solidFill>
                  <a:srgbClr val="011893"/>
                </a:solidFill>
              </a:rPr>
              <a:t>: Le CLES certifie des compétences en langues utilisables dans la vie réelle, professionnelle et personnelle. Le CLES est adossé aux critères du </a:t>
            </a:r>
            <a:r>
              <a:rPr lang="fr-FR" b="1" dirty="0">
                <a:solidFill>
                  <a:srgbClr val="011893"/>
                </a:solidFill>
              </a:rPr>
              <a:t>Cadre européen commun de référence pour les langues (CECRL)</a:t>
            </a:r>
            <a:r>
              <a:rPr lang="fr-FR" dirty="0">
                <a:solidFill>
                  <a:srgbClr val="011893"/>
                </a:solidFill>
              </a:rPr>
              <a:t>.</a:t>
            </a:r>
          </a:p>
          <a:p>
            <a:endParaRPr lang="fr-FR" b="1" dirty="0">
              <a:solidFill>
                <a:srgbClr val="01189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rgbClr val="011893"/>
                </a:solidFill>
              </a:rPr>
              <a:t>Équité </a:t>
            </a:r>
            <a:r>
              <a:rPr lang="fr-FR" dirty="0">
                <a:solidFill>
                  <a:srgbClr val="011893"/>
                </a:solidFill>
              </a:rPr>
              <a:t>: Certification peu onéreuse, voire entièrement prise en charge pour les candidats. Des solutions existent pour les étudiants boursiers.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B96A9B4-CD04-9C48-8165-663E9A6D8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valeurs du CLES</a:t>
            </a:r>
          </a:p>
        </p:txBody>
      </p:sp>
      <p:sp>
        <p:nvSpPr>
          <p:cNvPr id="4" name="Google Shape;729;p50">
            <a:extLst>
              <a:ext uri="{FF2B5EF4-FFF2-40B4-BE49-F238E27FC236}">
                <a16:creationId xmlns:a16="http://schemas.microsoft.com/office/drawing/2014/main" id="{5EEA9653-27AB-6B41-85CA-3FA30611E71B}"/>
              </a:ext>
            </a:extLst>
          </p:cNvPr>
          <p:cNvSpPr/>
          <p:nvPr/>
        </p:nvSpPr>
        <p:spPr>
          <a:xfrm>
            <a:off x="10522487" y="609111"/>
            <a:ext cx="831312" cy="837590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011893"/>
          </a:solidFill>
          <a:ln>
            <a:solidFill>
              <a:srgbClr val="1899D6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32116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Violet 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ES_presentation_bleu" id="{23790C45-F4ED-47A1-8D08-49DE2D557AB8}" vid="{92E46DB1-C8EA-4407-829F-631579EAB57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86627</TotalTime>
  <Words>794</Words>
  <Application>Microsoft Office PowerPoint</Application>
  <PresentationFormat>Grand écran</PresentationFormat>
  <Paragraphs>99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9" baseType="lpstr">
      <vt:lpstr>Abadi MT Condensed Light</vt:lpstr>
      <vt:lpstr>Arial</vt:lpstr>
      <vt:lpstr>Calibri</vt:lpstr>
      <vt:lpstr>Consolas</vt:lpstr>
      <vt:lpstr>inherit</vt:lpstr>
      <vt:lpstr>Tahoma</vt:lpstr>
      <vt:lpstr>Verdana</vt:lpstr>
      <vt:lpstr>Wingdings</vt:lpstr>
      <vt:lpstr>Thème Office</vt:lpstr>
      <vt:lpstr>La certification CLES</vt:lpstr>
      <vt:lpstr>La Certification CLES en 6 points </vt:lpstr>
      <vt:lpstr>CLES : la certification de compétences en langues de l’enseignement supérieur</vt:lpstr>
      <vt:lpstr>Le CLES est utile pour : </vt:lpstr>
      <vt:lpstr>Reconnaissance internationale</vt:lpstr>
      <vt:lpstr>Les avantages du CLES : </vt:lpstr>
      <vt:lpstr>Plusieurs langues disponibles au niveau national </vt:lpstr>
      <vt:lpstr>Le centre CLES de  l’Université [A COMPLETER]</vt:lpstr>
      <vt:lpstr>Les valeurs du CLES</vt:lpstr>
      <vt:lpstr>Plus d’informations sur le CLES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FONTENEAU MARIE</dc:creator>
  <cp:lastModifiedBy>VINCENT GALY</cp:lastModifiedBy>
  <cp:revision>218</cp:revision>
  <dcterms:created xsi:type="dcterms:W3CDTF">2021-06-22T08:44:19Z</dcterms:created>
  <dcterms:modified xsi:type="dcterms:W3CDTF">2023-07-10T12:22:10Z</dcterms:modified>
</cp:coreProperties>
</file>